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sldIdLst>
    <p:sldId id="256" r:id="rId2"/>
    <p:sldId id="373" r:id="rId3"/>
    <p:sldId id="366" r:id="rId4"/>
    <p:sldId id="369" r:id="rId5"/>
    <p:sldId id="367" r:id="rId6"/>
    <p:sldId id="368" r:id="rId7"/>
    <p:sldId id="458" r:id="rId8"/>
    <p:sldId id="459" r:id="rId9"/>
    <p:sldId id="375" r:id="rId10"/>
    <p:sldId id="460" r:id="rId11"/>
    <p:sldId id="466" r:id="rId12"/>
    <p:sldId id="456" r:id="rId13"/>
    <p:sldId id="370" r:id="rId14"/>
    <p:sldId id="468" r:id="rId15"/>
    <p:sldId id="438" r:id="rId16"/>
    <p:sldId id="433" r:id="rId17"/>
    <p:sldId id="464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CC00"/>
    <a:srgbClr val="CCFF99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1" autoAdjust="0"/>
    <p:restoredTop sz="94650" autoAdjust="0"/>
  </p:normalViewPr>
  <p:slideViewPr>
    <p:cSldViewPr>
      <p:cViewPr varScale="1">
        <p:scale>
          <a:sx n="91" d="100"/>
          <a:sy n="91" d="100"/>
        </p:scale>
        <p:origin x="-97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-2688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E7E022E-C733-42EC-BF60-A76D31F5A1C8}" type="datetimeFigureOut">
              <a:rPr lang="en-US"/>
              <a:pPr>
                <a:defRPr/>
              </a:pPr>
              <a:t>7/7/2011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8EBFC50-BE50-499F-8CAC-0E734B5F94B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7C892B-D4EF-4411-AF2D-4880221EF0B3}" type="slidenum">
              <a:rPr lang="en-A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EBFC50-BE50-499F-8CAC-0E734B5F94BA}" type="slidenum">
              <a:rPr lang="en-AU" smtClean="0"/>
              <a:pPr>
                <a:defRPr/>
              </a:pPr>
              <a:t>16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A23551-E4E3-4261-84AF-7EDA680F5237}" type="datetimeFigureOut">
              <a:rPr lang="en-US" smtClean="0"/>
              <a:pPr>
                <a:defRPr/>
              </a:pPr>
              <a:t>7/7/2011</a:t>
            </a:fld>
            <a:endParaRPr lang="en-AU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D0B5EFC-60F6-416A-A61B-FAE0F2A33960}" type="slidenum">
              <a:rPr lang="en-AU" smtClean="0"/>
              <a:pPr>
                <a:defRPr/>
              </a:pPr>
              <a:t>‹#›</a:t>
            </a:fld>
            <a:endParaRPr lang="en-AU"/>
          </a:p>
        </p:txBody>
      </p:sp>
      <p:sp>
        <p:nvSpPr>
          <p:cNvPr id="11" name="Text Box 6"/>
          <p:cNvSpPr txBox="1">
            <a:spLocks noChangeArrowheads="1"/>
          </p:cNvSpPr>
          <p:nvPr userDrawn="1"/>
        </p:nvSpPr>
        <p:spPr bwMode="auto">
          <a:xfrm>
            <a:off x="2843213" y="6437313"/>
            <a:ext cx="302418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20638" algn="ctr">
              <a:spcBef>
                <a:spcPct val="50000"/>
              </a:spcBef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en-US" sz="1000" b="0" dirty="0">
                <a:solidFill>
                  <a:schemeClr val="tx1"/>
                </a:solidFill>
              </a:rPr>
              <a:t>© </a:t>
            </a:r>
            <a:r>
              <a:rPr lang="en-US" sz="1000" b="0" dirty="0" smtClean="0">
                <a:solidFill>
                  <a:schemeClr val="tx1"/>
                </a:solidFill>
              </a:rPr>
              <a:t>Thomas Beale 2010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8390D-1730-4DF5-820A-33EC5F05563C}" type="datetimeFigureOut">
              <a:rPr lang="en-US"/>
              <a:pPr>
                <a:defRPr/>
              </a:pPr>
              <a:t>7/7/2011</a:t>
            </a:fld>
            <a:endParaRPr lang="en-A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BF001-2AD3-4E18-80CF-F97DB93C696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446AF-BA6B-47C5-9645-F21541192479}" type="datetimeFigureOut">
              <a:rPr lang="en-US"/>
              <a:pPr>
                <a:defRPr/>
              </a:pPr>
              <a:t>7/7/2011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dirty="0" smtClean="0"/>
              <a:t>Copyright (c) 2010 Thomas Beale</a:t>
            </a: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DBE56-C434-4E14-B711-65CF4B17ADA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A23551-E4E3-4261-84AF-7EDA680F5237}" type="datetimeFigureOut">
              <a:rPr lang="en-US" smtClean="0"/>
              <a:pPr>
                <a:defRPr/>
              </a:pPr>
              <a:t>7/7/2011</a:t>
            </a:fld>
            <a:endParaRPr lang="en-AU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D0B5EFC-60F6-416A-A61B-FAE0F2A33960}" type="slidenum">
              <a:rPr lang="en-AU" smtClean="0"/>
              <a:pPr>
                <a:defRPr/>
              </a:pPr>
              <a:t>‹#›</a:t>
            </a:fld>
            <a:endParaRPr lang="en-A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AU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B0928B-7EBA-4D88-8C16-385C4F95570A}" type="datetimeFigureOut">
              <a:rPr lang="en-US"/>
              <a:pPr>
                <a:defRPr/>
              </a:pPr>
              <a:t>7/7/2011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EC7C562-CFB2-4369-8CD3-B6106DE6EED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39B8235-CEAC-4F16-9A01-ACB15D74097D}" type="datetimeFigureOut">
              <a:rPr lang="en-US"/>
              <a:pPr>
                <a:defRPr/>
              </a:pPr>
              <a:t>7/7/2011</a:t>
            </a:fld>
            <a:endParaRPr lang="en-AU"/>
          </a:p>
        </p:txBody>
      </p:sp>
      <p:sp>
        <p:nvSpPr>
          <p:cNvPr id="1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1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3A97B88-0900-4C1F-9424-25D6E1A1E7F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21AA8-B4B9-498B-9D24-1483B9C2EEB3}" type="datetimeFigureOut">
              <a:rPr lang="en-US"/>
              <a:pPr>
                <a:defRPr/>
              </a:pPr>
              <a:t>7/7/2011</a:t>
            </a:fld>
            <a:endParaRPr lang="en-A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 smtClean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6022E-E82B-4FD6-A324-5BD7EDECE51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CCA169-A139-4C20-96D3-34FA7A2F5F3F}" type="datetimeFigureOut">
              <a:rPr lang="en-US"/>
              <a:pPr>
                <a:defRPr/>
              </a:pPr>
              <a:t>7/7/2011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AU" dirty="0" smtClean="0"/>
              <a:t>Copyright (c) 2010 Thomas Beale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583193F-B6CE-4DEE-A949-C0418B147BE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4493B-B0C5-401A-A387-D0CE0840C5D5}" type="datetimeFigureOut">
              <a:rPr lang="en-US"/>
              <a:pPr>
                <a:defRPr/>
              </a:pPr>
              <a:t>7/7/2011</a:t>
            </a:fld>
            <a:endParaRPr lang="en-AU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AB174-7E2A-4EE2-BE39-E91EFB116CB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18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Straight Connector 7"/>
            <p:cNvCxnSpPr/>
            <p:nvPr/>
          </p:nvCxnSpPr>
          <p:spPr>
            <a:xfrm rot="16200000">
              <a:off x="6663593" y="12945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 flipH="1">
              <a:off x="6744513" y="1293533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24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Straight Connector 11"/>
            <p:cNvCxnSpPr/>
            <p:nvPr/>
          </p:nvCxnSpPr>
          <p:spPr>
            <a:xfrm rot="16200000">
              <a:off x="6663593" y="12945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 flipH="1">
              <a:off x="6744513" y="1293533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28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Straight Connector 15"/>
            <p:cNvCxnSpPr/>
            <p:nvPr/>
          </p:nvCxnSpPr>
          <p:spPr>
            <a:xfrm rot="16200000">
              <a:off x="6663592" y="1294506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>
              <a:off x="6744512" y="1293532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AD21BEC-986A-40E5-A5E9-B10B550C742F}" type="datetimeFigureOut">
              <a:rPr lang="en-US"/>
              <a:pPr>
                <a:defRPr/>
              </a:pPr>
              <a:t>7/7/2011</a:t>
            </a:fld>
            <a:endParaRPr lang="en-AU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2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97DE048-8DEE-45EA-B49C-CE99B97553A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0EA23551-E4E3-4261-84AF-7EDA680F5237}" type="datetimeFigureOut">
              <a:rPr lang="en-US"/>
              <a:pPr>
                <a:defRPr/>
              </a:pPr>
              <a:t>7/7/2011</a:t>
            </a:fld>
            <a:endParaRPr lang="en-AU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D0B5EFC-60F6-416A-A61B-FAE0F2A3396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  <p:sp>
        <p:nvSpPr>
          <p:cNvPr id="11" name="Text Box 6"/>
          <p:cNvSpPr txBox="1">
            <a:spLocks noChangeArrowheads="1"/>
          </p:cNvSpPr>
          <p:nvPr userDrawn="1"/>
        </p:nvSpPr>
        <p:spPr bwMode="auto">
          <a:xfrm>
            <a:off x="2843213" y="6437313"/>
            <a:ext cx="302418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20638" algn="ctr">
              <a:spcBef>
                <a:spcPct val="50000"/>
              </a:spcBef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en-US" sz="1000" b="0" dirty="0">
                <a:solidFill>
                  <a:schemeClr val="tx1"/>
                </a:solidFill>
              </a:rPr>
              <a:t>© </a:t>
            </a:r>
            <a:r>
              <a:rPr lang="en-US" sz="1000" b="0" dirty="0" smtClean="0">
                <a:solidFill>
                  <a:schemeClr val="tx1"/>
                </a:solidFill>
              </a:rPr>
              <a:t>Thomas Beale 2010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2" r:id="rId2"/>
    <p:sldLayoutId id="2147483759" r:id="rId3"/>
    <p:sldLayoutId id="2147483760" r:id="rId4"/>
    <p:sldLayoutId id="2147483753" r:id="rId5"/>
    <p:sldLayoutId id="2147483761" r:id="rId6"/>
    <p:sldLayoutId id="2147483754" r:id="rId7"/>
    <p:sldLayoutId id="2147483762" r:id="rId8"/>
    <p:sldLayoutId id="2147483755" r:id="rId9"/>
    <p:sldLayoutId id="2147483756" r:id="rId10"/>
    <p:sldLayoutId id="214748375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9pPr>
      <a:extLst/>
    </p:titleStyle>
    <p:bodyStyle>
      <a:lvl1pPr marL="411163" indent="-342900" algn="l" rtl="0" eaLnBrk="0" fontAlgn="base" hangingPunct="0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3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28662" y="5857892"/>
            <a:ext cx="75009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Thomas Beale, </a:t>
            </a:r>
            <a:r>
              <a:rPr lang="en-GB" sz="2800" dirty="0" smtClean="0"/>
              <a:t>July 2011</a:t>
            </a:r>
            <a:endParaRPr lang="en-GB" sz="2800" dirty="0"/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971600" y="4149080"/>
            <a:ext cx="7715200" cy="1728192"/>
          </a:xfrm>
        </p:spPr>
        <p:txBody>
          <a:bodyPr/>
          <a:lstStyle/>
          <a:p>
            <a:r>
              <a:rPr lang="en-GB" dirty="0" smtClean="0"/>
              <a:t>Models, architecture, frameworks in e-health</a:t>
            </a:r>
            <a:endParaRPr lang="en-GB" dirty="0"/>
          </a:p>
        </p:txBody>
      </p:sp>
      <p:grpSp>
        <p:nvGrpSpPr>
          <p:cNvPr id="6" name="Group 5"/>
          <p:cNvGrpSpPr/>
          <p:nvPr/>
        </p:nvGrpSpPr>
        <p:grpSpPr>
          <a:xfrm>
            <a:off x="6372200" y="5733256"/>
            <a:ext cx="2427673" cy="836712"/>
            <a:chOff x="4427984" y="116632"/>
            <a:chExt cx="4520183" cy="1557908"/>
          </a:xfrm>
        </p:grpSpPr>
        <p:sp>
          <p:nvSpPr>
            <p:cNvPr id="10" name="Rectangle 9"/>
            <p:cNvSpPr/>
            <p:nvPr/>
          </p:nvSpPr>
          <p:spPr>
            <a:xfrm>
              <a:off x="4427984" y="116632"/>
              <a:ext cx="4464496" cy="151216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9" name="Picture 8" descr="logo-openehr_457x165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99992" y="188640"/>
              <a:ext cx="4448175" cy="1485900"/>
            </a:xfrm>
            <a:prstGeom prst="rect">
              <a:avLst/>
            </a:prstGeom>
          </p:spPr>
        </p:pic>
      </p:grpSp>
      <p:pic>
        <p:nvPicPr>
          <p:cNvPr id="8" name="Picture 7" descr="medieval_modelling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39752" y="188640"/>
            <a:ext cx="4526204" cy="38115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6632"/>
            <a:ext cx="7772400" cy="914400"/>
          </a:xfrm>
        </p:spPr>
        <p:txBody>
          <a:bodyPr/>
          <a:lstStyle/>
          <a:p>
            <a:r>
              <a:rPr lang="en-GB" dirty="0" smtClean="0"/>
              <a:t>Key Outcomes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8147248" cy="5231606"/>
          </a:xfrm>
        </p:spPr>
        <p:txBody>
          <a:bodyPr/>
          <a:lstStyle/>
          <a:p>
            <a:r>
              <a:rPr lang="en-GB" dirty="0" smtClean="0"/>
              <a:t>Normal developers can </a:t>
            </a:r>
            <a:r>
              <a:rPr lang="en-GB" dirty="0" smtClean="0"/>
              <a:t>engage</a:t>
            </a:r>
          </a:p>
          <a:p>
            <a:pPr lvl="1"/>
            <a:r>
              <a:rPr lang="en-GB" i="1" dirty="0" smtClean="0">
                <a:sym typeface="Wingdings" pitchFamily="2" charset="2"/>
              </a:rPr>
              <a:t> </a:t>
            </a:r>
            <a:r>
              <a:rPr lang="en-GB" dirty="0" smtClean="0"/>
              <a:t>they use generated downstream models</a:t>
            </a:r>
            <a:endParaRPr lang="en-GB" dirty="0" smtClean="0"/>
          </a:p>
          <a:p>
            <a:r>
              <a:rPr lang="en-GB" dirty="0" smtClean="0"/>
              <a:t>Semantic connection exists between definitions and implementations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 now we know what the meaning of data are, and DS and BI can work...</a:t>
            </a:r>
          </a:p>
          <a:p>
            <a:r>
              <a:rPr lang="en-GB" dirty="0" smtClean="0"/>
              <a:t>No semantic framework </a:t>
            </a:r>
            <a:r>
              <a:rPr lang="en-GB" dirty="0" smtClean="0">
                <a:sym typeface="Wingdings" pitchFamily="2" charset="2"/>
              </a:rPr>
              <a:t></a:t>
            </a:r>
            <a:r>
              <a:rPr lang="en-GB" dirty="0" smtClean="0"/>
              <a:t> no ‘serious’ computing with the data</a:t>
            </a:r>
            <a:endParaRPr lang="en-GB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This framework works, regardless of the specific architecture or models</a:t>
            </a:r>
          </a:p>
          <a:p>
            <a:r>
              <a:rPr lang="en-GB" dirty="0" smtClean="0"/>
              <a:t>However, to create a coherent architecture, coherent models must be used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6632"/>
            <a:ext cx="7772400" cy="914400"/>
          </a:xfrm>
        </p:spPr>
        <p:txBody>
          <a:bodyPr/>
          <a:lstStyle/>
          <a:p>
            <a:r>
              <a:rPr lang="en-GB" dirty="0" smtClean="0"/>
              <a:t>It’s a game-changer...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8147248" cy="5231606"/>
          </a:xfrm>
        </p:spPr>
        <p:txBody>
          <a:bodyPr/>
          <a:lstStyle/>
          <a:p>
            <a:r>
              <a:rPr lang="en-GB" dirty="0" smtClean="0"/>
              <a:t>This </a:t>
            </a:r>
            <a:r>
              <a:rPr lang="en-GB" dirty="0" smtClean="0"/>
              <a:t>framework changes </a:t>
            </a:r>
            <a:r>
              <a:rPr lang="en-GB" dirty="0" smtClean="0"/>
              <a:t>the whole standards </a:t>
            </a:r>
            <a:r>
              <a:rPr lang="en-GB" dirty="0" smtClean="0"/>
              <a:t>game because:</a:t>
            </a:r>
            <a:endParaRPr lang="en-GB" dirty="0" smtClean="0"/>
          </a:p>
          <a:p>
            <a:pPr lvl="1"/>
            <a:r>
              <a:rPr lang="en-GB" dirty="0" smtClean="0">
                <a:sym typeface="Wingdings" pitchFamily="2" charset="2"/>
              </a:rPr>
              <a:t>It locates different kinds of models in the right places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It says how they must formally relate</a:t>
            </a:r>
          </a:p>
          <a:p>
            <a:r>
              <a:rPr lang="en-GB" dirty="0" smtClean="0">
                <a:sym typeface="Wingdings" pitchFamily="2" charset="2"/>
              </a:rPr>
              <a:t>i.e. It shows how various kinds of things can co-exist</a:t>
            </a:r>
          </a:p>
          <a:p>
            <a:r>
              <a:rPr lang="en-GB" dirty="0" smtClean="0">
                <a:sym typeface="Wingdings" pitchFamily="2" charset="2"/>
              </a:rPr>
              <a:t>Practically, it allows us to properly understand what to do with all the different reference models, document standards, message standards and so on</a:t>
            </a:r>
          </a:p>
          <a:p>
            <a:pPr lvl="1"/>
            <a:endParaRPr lang="en-GB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363272" cy="914400"/>
          </a:xfrm>
        </p:spPr>
        <p:txBody>
          <a:bodyPr/>
          <a:lstStyle/>
          <a:p>
            <a:r>
              <a:rPr lang="en-GB" dirty="0" smtClean="0"/>
              <a:t>How openEHR uses the framework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8147248" cy="5231606"/>
          </a:xfrm>
        </p:spPr>
        <p:txBody>
          <a:bodyPr/>
          <a:lstStyle/>
          <a:p>
            <a:r>
              <a:rPr lang="en-GB" dirty="0" smtClean="0">
                <a:sym typeface="Wingdings" pitchFamily="2" charset="2"/>
              </a:rPr>
              <a:t>Level 1: the reference model is a fairly typical object model, of around 100 classes (including data types)</a:t>
            </a:r>
          </a:p>
          <a:p>
            <a:r>
              <a:rPr lang="en-GB" dirty="0" smtClean="0">
                <a:sym typeface="Wingdings" pitchFamily="2" charset="2"/>
              </a:rPr>
              <a:t>Level 2: archetypes are constraints on the reference model, and define legal data items</a:t>
            </a:r>
          </a:p>
          <a:p>
            <a:r>
              <a:rPr lang="en-GB" dirty="0" smtClean="0">
                <a:sym typeface="Wingdings" pitchFamily="2" charset="2"/>
              </a:rPr>
              <a:t>Level 3:  templates are aggregators (with further constraints) on archetypes, that define data sets underlying forms, messages and reports</a:t>
            </a:r>
          </a:p>
          <a:p>
            <a:r>
              <a:rPr lang="en-GB" dirty="0" smtClean="0">
                <a:sym typeface="Wingdings" pitchFamily="2" charset="2"/>
              </a:rPr>
              <a:t>Queries are defined based on archetypes</a:t>
            </a:r>
            <a:endParaRPr lang="en-GB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30" name="AutoShape 2"/>
          <p:cNvSpPr>
            <a:spLocks noChangeArrowheads="1"/>
          </p:cNvSpPr>
          <p:nvPr/>
        </p:nvSpPr>
        <p:spPr bwMode="auto">
          <a:xfrm>
            <a:off x="2271713" y="2349500"/>
            <a:ext cx="4676775" cy="3527425"/>
          </a:xfrm>
          <a:prstGeom prst="roundRect">
            <a:avLst>
              <a:gd name="adj" fmla="val 16667"/>
            </a:avLst>
          </a:prstGeom>
          <a:solidFill>
            <a:srgbClr val="00FFFF"/>
          </a:solidFill>
          <a:ln w="635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64931" name="Text Box 3"/>
          <p:cNvSpPr txBox="1">
            <a:spLocks noChangeArrowheads="1"/>
          </p:cNvSpPr>
          <p:nvPr/>
        </p:nvSpPr>
        <p:spPr bwMode="auto">
          <a:xfrm>
            <a:off x="5222875" y="5084763"/>
            <a:ext cx="2020888" cy="7016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>
                <a:solidFill>
                  <a:srgbClr val="0033CC"/>
                </a:solidFill>
              </a:rPr>
              <a:t>What </a:t>
            </a:r>
            <a:r>
              <a:rPr lang="en-GB" sz="2000" i="1">
                <a:solidFill>
                  <a:srgbClr val="0033CC"/>
                </a:solidFill>
              </a:rPr>
              <a:t>open</a:t>
            </a:r>
            <a:r>
              <a:rPr lang="en-GB" sz="2000">
                <a:solidFill>
                  <a:srgbClr val="0033CC"/>
                </a:solidFill>
              </a:rPr>
              <a:t>EHR</a:t>
            </a:r>
          </a:p>
          <a:p>
            <a:r>
              <a:rPr lang="en-GB" sz="2000">
                <a:solidFill>
                  <a:srgbClr val="0033CC"/>
                </a:solidFill>
              </a:rPr>
              <a:t>provides</a:t>
            </a:r>
            <a:endParaRPr lang="en-US" sz="2000">
              <a:solidFill>
                <a:srgbClr val="0033CC"/>
              </a:solidFill>
            </a:endParaRPr>
          </a:p>
        </p:txBody>
      </p:sp>
      <p:sp>
        <p:nvSpPr>
          <p:cNvPr id="764932" name="Oval 4"/>
          <p:cNvSpPr>
            <a:spLocks noChangeArrowheads="1"/>
          </p:cNvSpPr>
          <p:nvPr/>
        </p:nvSpPr>
        <p:spPr bwMode="auto">
          <a:xfrm>
            <a:off x="2632075" y="2565400"/>
            <a:ext cx="1800225" cy="433388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64933" name="Oval 5"/>
          <p:cNvSpPr>
            <a:spLocks noChangeArrowheads="1"/>
          </p:cNvSpPr>
          <p:nvPr/>
        </p:nvSpPr>
        <p:spPr bwMode="auto">
          <a:xfrm>
            <a:off x="2632075" y="3862388"/>
            <a:ext cx="1728788" cy="431800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64934" name="Oval 6"/>
          <p:cNvSpPr>
            <a:spLocks noChangeArrowheads="1"/>
          </p:cNvSpPr>
          <p:nvPr/>
        </p:nvSpPr>
        <p:spPr bwMode="auto">
          <a:xfrm>
            <a:off x="2343150" y="5087938"/>
            <a:ext cx="2305050" cy="503237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64935" name="Rectangle 7"/>
          <p:cNvSpPr>
            <a:spLocks noGrp="1" noChangeArrowheads="1"/>
          </p:cNvSpPr>
          <p:nvPr>
            <p:ph type="title"/>
          </p:nvPr>
        </p:nvSpPr>
        <p:spPr>
          <a:xfrm>
            <a:off x="539552" y="188913"/>
            <a:ext cx="7632898" cy="576262"/>
          </a:xfrm>
        </p:spPr>
        <p:txBody>
          <a:bodyPr/>
          <a:lstStyle/>
          <a:p>
            <a:r>
              <a:rPr lang="en-GB" sz="3100" dirty="0" smtClean="0"/>
              <a:t>The Semantic </a:t>
            </a:r>
            <a:r>
              <a:rPr lang="en-GB" sz="3100" dirty="0" smtClean="0"/>
              <a:t>architecture of openEHR</a:t>
            </a:r>
            <a:endParaRPr lang="en-US" sz="3100" dirty="0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847975" y="1773238"/>
            <a:ext cx="1592263" cy="792162"/>
            <a:chOff x="2290" y="1117"/>
            <a:chExt cx="1003" cy="499"/>
          </a:xfrm>
        </p:grpSpPr>
        <p:sp>
          <p:nvSpPr>
            <p:cNvPr id="764937" name="Line 9"/>
            <p:cNvSpPr>
              <a:spLocks noChangeShapeType="1"/>
            </p:cNvSpPr>
            <p:nvPr/>
          </p:nvSpPr>
          <p:spPr bwMode="auto">
            <a:xfrm flipH="1" flipV="1">
              <a:off x="2290" y="1117"/>
              <a:ext cx="409" cy="499"/>
            </a:xfrm>
            <a:prstGeom prst="line">
              <a:avLst/>
            </a:prstGeom>
            <a:noFill/>
            <a:ln w="6350">
              <a:solidFill>
                <a:srgbClr val="0033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764938" name="Line 10"/>
            <p:cNvSpPr>
              <a:spLocks noChangeShapeType="1"/>
            </p:cNvSpPr>
            <p:nvPr/>
          </p:nvSpPr>
          <p:spPr bwMode="auto">
            <a:xfrm flipV="1">
              <a:off x="2699" y="1117"/>
              <a:ext cx="409" cy="499"/>
            </a:xfrm>
            <a:prstGeom prst="line">
              <a:avLst/>
            </a:prstGeom>
            <a:noFill/>
            <a:ln w="6350">
              <a:solidFill>
                <a:srgbClr val="0033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764939" name="Line 11"/>
            <p:cNvSpPr>
              <a:spLocks noChangeShapeType="1"/>
            </p:cNvSpPr>
            <p:nvPr/>
          </p:nvSpPr>
          <p:spPr bwMode="auto">
            <a:xfrm flipV="1">
              <a:off x="2699" y="1117"/>
              <a:ext cx="0" cy="499"/>
            </a:xfrm>
            <a:prstGeom prst="line">
              <a:avLst/>
            </a:prstGeom>
            <a:noFill/>
            <a:ln w="6350">
              <a:solidFill>
                <a:srgbClr val="0033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764940" name="Text Box 12"/>
            <p:cNvSpPr txBox="1">
              <a:spLocks noChangeArrowheads="1"/>
            </p:cNvSpPr>
            <p:nvPr/>
          </p:nvSpPr>
          <p:spPr bwMode="auto">
            <a:xfrm>
              <a:off x="2971" y="1253"/>
              <a:ext cx="322" cy="212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>
                  <a:solidFill>
                    <a:srgbClr val="0033CC"/>
                  </a:solidFill>
                </a:rPr>
                <a:t>1:N</a:t>
              </a:r>
              <a:endParaRPr lang="en-US">
                <a:solidFill>
                  <a:srgbClr val="0033CC"/>
                </a:solidFill>
              </a:endParaRPr>
            </a:p>
          </p:txBody>
        </p:sp>
      </p:grpSp>
      <p:sp>
        <p:nvSpPr>
          <p:cNvPr id="764941" name="Text Box 13"/>
          <p:cNvSpPr txBox="1">
            <a:spLocks noChangeArrowheads="1"/>
          </p:cNvSpPr>
          <p:nvPr/>
        </p:nvSpPr>
        <p:spPr bwMode="auto">
          <a:xfrm>
            <a:off x="2847975" y="2565400"/>
            <a:ext cx="1439863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>
                <a:solidFill>
                  <a:srgbClr val="0033CC"/>
                </a:solidFill>
              </a:rPr>
              <a:t>Templates</a:t>
            </a:r>
            <a:endParaRPr lang="en-US" sz="2000">
              <a:solidFill>
                <a:srgbClr val="0033CC"/>
              </a:solidFill>
            </a:endParaRPr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2847975" y="2997200"/>
            <a:ext cx="1592263" cy="865188"/>
            <a:chOff x="2290" y="1117"/>
            <a:chExt cx="1003" cy="499"/>
          </a:xfrm>
        </p:grpSpPr>
        <p:sp>
          <p:nvSpPr>
            <p:cNvPr id="764943" name="Line 15"/>
            <p:cNvSpPr>
              <a:spLocks noChangeShapeType="1"/>
            </p:cNvSpPr>
            <p:nvPr/>
          </p:nvSpPr>
          <p:spPr bwMode="auto">
            <a:xfrm flipH="1" flipV="1">
              <a:off x="2290" y="1117"/>
              <a:ext cx="409" cy="499"/>
            </a:xfrm>
            <a:prstGeom prst="line">
              <a:avLst/>
            </a:prstGeom>
            <a:noFill/>
            <a:ln w="6350">
              <a:solidFill>
                <a:srgbClr val="0033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764944" name="Line 16"/>
            <p:cNvSpPr>
              <a:spLocks noChangeShapeType="1"/>
            </p:cNvSpPr>
            <p:nvPr/>
          </p:nvSpPr>
          <p:spPr bwMode="auto">
            <a:xfrm flipV="1">
              <a:off x="2699" y="1117"/>
              <a:ext cx="409" cy="499"/>
            </a:xfrm>
            <a:prstGeom prst="line">
              <a:avLst/>
            </a:prstGeom>
            <a:noFill/>
            <a:ln w="6350">
              <a:solidFill>
                <a:srgbClr val="0033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764945" name="Line 17"/>
            <p:cNvSpPr>
              <a:spLocks noChangeShapeType="1"/>
            </p:cNvSpPr>
            <p:nvPr/>
          </p:nvSpPr>
          <p:spPr bwMode="auto">
            <a:xfrm flipV="1">
              <a:off x="2699" y="1117"/>
              <a:ext cx="0" cy="499"/>
            </a:xfrm>
            <a:prstGeom prst="line">
              <a:avLst/>
            </a:prstGeom>
            <a:noFill/>
            <a:ln w="6350">
              <a:solidFill>
                <a:srgbClr val="0033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764946" name="Text Box 18"/>
            <p:cNvSpPr txBox="1">
              <a:spLocks noChangeArrowheads="1"/>
            </p:cNvSpPr>
            <p:nvPr/>
          </p:nvSpPr>
          <p:spPr bwMode="auto">
            <a:xfrm>
              <a:off x="2971" y="1253"/>
              <a:ext cx="322" cy="195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>
                  <a:solidFill>
                    <a:srgbClr val="0033CC"/>
                  </a:solidFill>
                </a:rPr>
                <a:t>1:N</a:t>
              </a:r>
              <a:endParaRPr lang="en-US">
                <a:solidFill>
                  <a:srgbClr val="0033CC"/>
                </a:solidFill>
              </a:endParaRPr>
            </a:p>
          </p:txBody>
        </p:sp>
      </p:grpSp>
      <p:sp>
        <p:nvSpPr>
          <p:cNvPr id="764947" name="Text Box 19"/>
          <p:cNvSpPr txBox="1">
            <a:spLocks noChangeArrowheads="1"/>
          </p:cNvSpPr>
          <p:nvPr/>
        </p:nvSpPr>
        <p:spPr bwMode="auto">
          <a:xfrm>
            <a:off x="2414588" y="5151438"/>
            <a:ext cx="2216150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>
                <a:solidFill>
                  <a:srgbClr val="0033CC"/>
                </a:solidFill>
              </a:rPr>
              <a:t>Reference Model</a:t>
            </a:r>
            <a:endParaRPr lang="en-US" sz="2000">
              <a:solidFill>
                <a:srgbClr val="0033CC"/>
              </a:solidFill>
            </a:endParaRPr>
          </a:p>
        </p:txBody>
      </p:sp>
      <p:sp>
        <p:nvSpPr>
          <p:cNvPr id="764948" name="Text Box 20"/>
          <p:cNvSpPr txBox="1">
            <a:spLocks noChangeArrowheads="1"/>
          </p:cNvSpPr>
          <p:nvPr/>
        </p:nvSpPr>
        <p:spPr bwMode="auto">
          <a:xfrm>
            <a:off x="2776538" y="3862388"/>
            <a:ext cx="1568450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>
                <a:solidFill>
                  <a:srgbClr val="0033CC"/>
                </a:solidFill>
              </a:rPr>
              <a:t>Archetypes</a:t>
            </a:r>
            <a:endParaRPr lang="en-US" sz="2000">
              <a:solidFill>
                <a:srgbClr val="0033CC"/>
              </a:solidFill>
            </a:endParaRPr>
          </a:p>
        </p:txBody>
      </p: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2847975" y="4294188"/>
            <a:ext cx="1592263" cy="792162"/>
            <a:chOff x="2290" y="1117"/>
            <a:chExt cx="1003" cy="499"/>
          </a:xfrm>
        </p:grpSpPr>
        <p:sp>
          <p:nvSpPr>
            <p:cNvPr id="764950" name="Line 22"/>
            <p:cNvSpPr>
              <a:spLocks noChangeShapeType="1"/>
            </p:cNvSpPr>
            <p:nvPr/>
          </p:nvSpPr>
          <p:spPr bwMode="auto">
            <a:xfrm flipH="1" flipV="1">
              <a:off x="2290" y="1117"/>
              <a:ext cx="409" cy="499"/>
            </a:xfrm>
            <a:prstGeom prst="line">
              <a:avLst/>
            </a:prstGeom>
            <a:noFill/>
            <a:ln w="6350">
              <a:solidFill>
                <a:srgbClr val="0033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764951" name="Line 23"/>
            <p:cNvSpPr>
              <a:spLocks noChangeShapeType="1"/>
            </p:cNvSpPr>
            <p:nvPr/>
          </p:nvSpPr>
          <p:spPr bwMode="auto">
            <a:xfrm flipV="1">
              <a:off x="2699" y="1117"/>
              <a:ext cx="409" cy="499"/>
            </a:xfrm>
            <a:prstGeom prst="line">
              <a:avLst/>
            </a:prstGeom>
            <a:noFill/>
            <a:ln w="6350">
              <a:solidFill>
                <a:srgbClr val="0033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764952" name="Line 24"/>
            <p:cNvSpPr>
              <a:spLocks noChangeShapeType="1"/>
            </p:cNvSpPr>
            <p:nvPr/>
          </p:nvSpPr>
          <p:spPr bwMode="auto">
            <a:xfrm flipV="1">
              <a:off x="2699" y="1117"/>
              <a:ext cx="0" cy="499"/>
            </a:xfrm>
            <a:prstGeom prst="line">
              <a:avLst/>
            </a:prstGeom>
            <a:noFill/>
            <a:ln w="6350">
              <a:solidFill>
                <a:srgbClr val="0033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764953" name="Text Box 25"/>
            <p:cNvSpPr txBox="1">
              <a:spLocks noChangeArrowheads="1"/>
            </p:cNvSpPr>
            <p:nvPr/>
          </p:nvSpPr>
          <p:spPr bwMode="auto">
            <a:xfrm>
              <a:off x="2971" y="1253"/>
              <a:ext cx="322" cy="212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>
                  <a:solidFill>
                    <a:srgbClr val="0033CC"/>
                  </a:solidFill>
                </a:rPr>
                <a:t>1:N</a:t>
              </a:r>
              <a:endParaRPr lang="en-US">
                <a:solidFill>
                  <a:srgbClr val="0033CC"/>
                </a:solidFill>
              </a:endParaRPr>
            </a:p>
          </p:txBody>
        </p:sp>
      </p:grpSp>
      <p:sp>
        <p:nvSpPr>
          <p:cNvPr id="764954" name="Line 26"/>
          <p:cNvSpPr>
            <a:spLocks noChangeShapeType="1"/>
          </p:cNvSpPr>
          <p:nvPr/>
        </p:nvSpPr>
        <p:spPr bwMode="auto">
          <a:xfrm flipH="1" flipV="1">
            <a:off x="4360863" y="4078288"/>
            <a:ext cx="715962" cy="503237"/>
          </a:xfrm>
          <a:prstGeom prst="line">
            <a:avLst/>
          </a:prstGeom>
          <a:noFill/>
          <a:ln w="63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764955" name="Line 27"/>
          <p:cNvSpPr>
            <a:spLocks noChangeShapeType="1"/>
          </p:cNvSpPr>
          <p:nvPr/>
        </p:nvSpPr>
        <p:spPr bwMode="auto">
          <a:xfrm flipH="1">
            <a:off x="4648200" y="4652963"/>
            <a:ext cx="428625" cy="720725"/>
          </a:xfrm>
          <a:prstGeom prst="line">
            <a:avLst/>
          </a:prstGeom>
          <a:noFill/>
          <a:ln w="63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4859338" y="2997200"/>
            <a:ext cx="1871662" cy="701675"/>
            <a:chOff x="3742" y="1537"/>
            <a:chExt cx="1179" cy="442"/>
          </a:xfrm>
        </p:grpSpPr>
        <p:sp>
          <p:nvSpPr>
            <p:cNvPr id="764957" name="Oval 29"/>
            <p:cNvSpPr>
              <a:spLocks noChangeArrowheads="1"/>
            </p:cNvSpPr>
            <p:nvPr/>
          </p:nvSpPr>
          <p:spPr bwMode="auto">
            <a:xfrm>
              <a:off x="3742" y="1537"/>
              <a:ext cx="1179" cy="408"/>
            </a:xfrm>
            <a:prstGeom prst="ellipse">
              <a:avLst/>
            </a:prstGeom>
            <a:solidFill>
              <a:srgbClr val="0000FF"/>
            </a:solidFill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64958" name="Text Box 30"/>
            <p:cNvSpPr txBox="1">
              <a:spLocks noChangeArrowheads="1"/>
            </p:cNvSpPr>
            <p:nvPr/>
          </p:nvSpPr>
          <p:spPr bwMode="auto">
            <a:xfrm>
              <a:off x="3800" y="1537"/>
              <a:ext cx="1076" cy="442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GB" sz="2000">
                  <a:solidFill>
                    <a:srgbClr val="FFCC00"/>
                  </a:solidFill>
                </a:rPr>
                <a:t>Terminology</a:t>
              </a:r>
            </a:p>
            <a:p>
              <a:pPr algn="ctr"/>
              <a:r>
                <a:rPr lang="en-GB" sz="2000">
                  <a:solidFill>
                    <a:srgbClr val="FFCC00"/>
                  </a:solidFill>
                </a:rPr>
                <a:t>interface</a:t>
              </a:r>
              <a:endParaRPr lang="en-US" sz="2000">
                <a:solidFill>
                  <a:srgbClr val="FFCC00"/>
                </a:solidFill>
              </a:endParaRPr>
            </a:p>
          </p:txBody>
        </p:sp>
      </p:grpSp>
      <p:sp>
        <p:nvSpPr>
          <p:cNvPr id="764959" name="Line 31"/>
          <p:cNvSpPr>
            <a:spLocks noChangeShapeType="1"/>
          </p:cNvSpPr>
          <p:nvPr/>
        </p:nvSpPr>
        <p:spPr bwMode="auto">
          <a:xfrm>
            <a:off x="4427538" y="2852738"/>
            <a:ext cx="431800" cy="360362"/>
          </a:xfrm>
          <a:prstGeom prst="line">
            <a:avLst/>
          </a:prstGeom>
          <a:noFill/>
          <a:ln w="6350">
            <a:solidFill>
              <a:srgbClr val="0033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764960" name="Line 32"/>
          <p:cNvSpPr>
            <a:spLocks noChangeShapeType="1"/>
          </p:cNvSpPr>
          <p:nvPr/>
        </p:nvSpPr>
        <p:spPr bwMode="auto">
          <a:xfrm flipV="1">
            <a:off x="4360863" y="3429000"/>
            <a:ext cx="498475" cy="503238"/>
          </a:xfrm>
          <a:prstGeom prst="line">
            <a:avLst/>
          </a:prstGeom>
          <a:noFill/>
          <a:ln w="6350">
            <a:solidFill>
              <a:srgbClr val="0033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grpSp>
        <p:nvGrpSpPr>
          <p:cNvPr id="6" name="Group 33"/>
          <p:cNvGrpSpPr>
            <a:grpSpLocks/>
          </p:cNvGrpSpPr>
          <p:nvPr/>
        </p:nvGrpSpPr>
        <p:grpSpPr bwMode="auto">
          <a:xfrm>
            <a:off x="327025" y="1917700"/>
            <a:ext cx="1439863" cy="433388"/>
            <a:chOff x="204" y="1706"/>
            <a:chExt cx="907" cy="273"/>
          </a:xfrm>
        </p:grpSpPr>
        <p:sp>
          <p:nvSpPr>
            <p:cNvPr id="764962" name="Oval 34"/>
            <p:cNvSpPr>
              <a:spLocks noChangeArrowheads="1"/>
            </p:cNvSpPr>
            <p:nvPr/>
          </p:nvSpPr>
          <p:spPr bwMode="auto">
            <a:xfrm>
              <a:off x="204" y="1706"/>
              <a:ext cx="907" cy="273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64963" name="Text Box 35"/>
            <p:cNvSpPr txBox="1">
              <a:spLocks noChangeArrowheads="1"/>
            </p:cNvSpPr>
            <p:nvPr/>
          </p:nvSpPr>
          <p:spPr bwMode="auto">
            <a:xfrm>
              <a:off x="204" y="1706"/>
              <a:ext cx="845" cy="250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 b="0">
                  <a:solidFill>
                    <a:srgbClr val="0033CC"/>
                  </a:solidFill>
                </a:rPr>
                <a:t>Messages</a:t>
              </a:r>
              <a:endParaRPr lang="en-US" sz="2000" b="0">
                <a:solidFill>
                  <a:srgbClr val="0033CC"/>
                </a:solidFill>
              </a:endParaRPr>
            </a:p>
          </p:txBody>
        </p:sp>
      </p:grpSp>
      <p:grpSp>
        <p:nvGrpSpPr>
          <p:cNvPr id="7" name="Group 36"/>
          <p:cNvGrpSpPr>
            <a:grpSpLocks/>
          </p:cNvGrpSpPr>
          <p:nvPr/>
        </p:nvGrpSpPr>
        <p:grpSpPr bwMode="auto">
          <a:xfrm>
            <a:off x="5075238" y="4365625"/>
            <a:ext cx="1439862" cy="431800"/>
            <a:chOff x="3742" y="2433"/>
            <a:chExt cx="907" cy="272"/>
          </a:xfrm>
        </p:grpSpPr>
        <p:sp>
          <p:nvSpPr>
            <p:cNvPr id="764965" name="Oval 37"/>
            <p:cNvSpPr>
              <a:spLocks noChangeArrowheads="1"/>
            </p:cNvSpPr>
            <p:nvPr/>
          </p:nvSpPr>
          <p:spPr bwMode="auto">
            <a:xfrm>
              <a:off x="3742" y="2433"/>
              <a:ext cx="907" cy="272"/>
            </a:xfrm>
            <a:prstGeom prst="ellipse">
              <a:avLst/>
            </a:prstGeom>
            <a:solidFill>
              <a:srgbClr val="FFCC00"/>
            </a:solidFill>
            <a:ln w="38100">
              <a:solidFill>
                <a:srgbClr val="FFCC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64966" name="Text Box 38"/>
            <p:cNvSpPr txBox="1">
              <a:spLocks noChangeArrowheads="1"/>
            </p:cNvSpPr>
            <p:nvPr/>
          </p:nvSpPr>
          <p:spPr bwMode="auto">
            <a:xfrm>
              <a:off x="3787" y="2433"/>
              <a:ext cx="818" cy="250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>
                  <a:solidFill>
                    <a:srgbClr val="0033CC"/>
                  </a:solidFill>
                </a:rPr>
                <a:t>Querying</a:t>
              </a:r>
              <a:endParaRPr lang="en-US" sz="2000">
                <a:solidFill>
                  <a:srgbClr val="0033CC"/>
                </a:solidFill>
              </a:endParaRPr>
            </a:p>
          </p:txBody>
        </p:sp>
      </p:grpSp>
      <p:sp>
        <p:nvSpPr>
          <p:cNvPr id="764967" name="Oval 39"/>
          <p:cNvSpPr>
            <a:spLocks noChangeArrowheads="1"/>
          </p:cNvSpPr>
          <p:nvPr/>
        </p:nvSpPr>
        <p:spPr bwMode="auto">
          <a:xfrm>
            <a:off x="2630488" y="1341438"/>
            <a:ext cx="1800225" cy="43338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64968" name="Text Box 40"/>
          <p:cNvSpPr txBox="1">
            <a:spLocks noChangeArrowheads="1"/>
          </p:cNvSpPr>
          <p:nvPr/>
        </p:nvSpPr>
        <p:spPr bwMode="auto">
          <a:xfrm>
            <a:off x="2630488" y="1341438"/>
            <a:ext cx="1778000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b="0">
                <a:solidFill>
                  <a:srgbClr val="0033CC"/>
                </a:solidFill>
              </a:rPr>
              <a:t>Screen Forms</a:t>
            </a:r>
            <a:endParaRPr lang="en-US" sz="2000" b="0">
              <a:solidFill>
                <a:srgbClr val="0033CC"/>
              </a:solidFill>
            </a:endParaRPr>
          </a:p>
        </p:txBody>
      </p:sp>
      <p:grpSp>
        <p:nvGrpSpPr>
          <p:cNvPr id="8" name="Group 41"/>
          <p:cNvGrpSpPr>
            <a:grpSpLocks/>
          </p:cNvGrpSpPr>
          <p:nvPr/>
        </p:nvGrpSpPr>
        <p:grpSpPr bwMode="auto">
          <a:xfrm rot="16200000">
            <a:off x="1438276" y="2246312"/>
            <a:ext cx="1592262" cy="792163"/>
            <a:chOff x="2290" y="1117"/>
            <a:chExt cx="1003" cy="499"/>
          </a:xfrm>
        </p:grpSpPr>
        <p:sp>
          <p:nvSpPr>
            <p:cNvPr id="764970" name="Line 42"/>
            <p:cNvSpPr>
              <a:spLocks noChangeShapeType="1"/>
            </p:cNvSpPr>
            <p:nvPr/>
          </p:nvSpPr>
          <p:spPr bwMode="auto">
            <a:xfrm flipH="1" flipV="1">
              <a:off x="2290" y="1117"/>
              <a:ext cx="409" cy="499"/>
            </a:xfrm>
            <a:prstGeom prst="line">
              <a:avLst/>
            </a:prstGeom>
            <a:noFill/>
            <a:ln w="6350">
              <a:solidFill>
                <a:srgbClr val="0033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764971" name="Line 43"/>
            <p:cNvSpPr>
              <a:spLocks noChangeShapeType="1"/>
            </p:cNvSpPr>
            <p:nvPr/>
          </p:nvSpPr>
          <p:spPr bwMode="auto">
            <a:xfrm flipV="1">
              <a:off x="2699" y="1117"/>
              <a:ext cx="409" cy="499"/>
            </a:xfrm>
            <a:prstGeom prst="line">
              <a:avLst/>
            </a:prstGeom>
            <a:noFill/>
            <a:ln w="6350">
              <a:solidFill>
                <a:srgbClr val="0033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764972" name="Line 44"/>
            <p:cNvSpPr>
              <a:spLocks noChangeShapeType="1"/>
            </p:cNvSpPr>
            <p:nvPr/>
          </p:nvSpPr>
          <p:spPr bwMode="auto">
            <a:xfrm flipV="1">
              <a:off x="2699" y="1117"/>
              <a:ext cx="0" cy="499"/>
            </a:xfrm>
            <a:prstGeom prst="line">
              <a:avLst/>
            </a:prstGeom>
            <a:noFill/>
            <a:ln w="6350">
              <a:solidFill>
                <a:srgbClr val="0033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764973" name="Text Box 45"/>
            <p:cNvSpPr txBox="1">
              <a:spLocks noChangeArrowheads="1"/>
            </p:cNvSpPr>
            <p:nvPr/>
          </p:nvSpPr>
          <p:spPr bwMode="auto">
            <a:xfrm>
              <a:off x="2971" y="1253"/>
              <a:ext cx="322" cy="212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>
                  <a:solidFill>
                    <a:srgbClr val="0033CC"/>
                  </a:solidFill>
                </a:rPr>
                <a:t>1:N</a:t>
              </a:r>
              <a:endParaRPr lang="en-US">
                <a:solidFill>
                  <a:srgbClr val="0033CC"/>
                </a:solidFill>
              </a:endParaRPr>
            </a:p>
          </p:txBody>
        </p:sp>
      </p:grpSp>
      <p:grpSp>
        <p:nvGrpSpPr>
          <p:cNvPr id="9" name="Group 46"/>
          <p:cNvGrpSpPr>
            <a:grpSpLocks/>
          </p:cNvGrpSpPr>
          <p:nvPr/>
        </p:nvGrpSpPr>
        <p:grpSpPr bwMode="auto">
          <a:xfrm>
            <a:off x="687388" y="2565400"/>
            <a:ext cx="1079500" cy="433388"/>
            <a:chOff x="431" y="1706"/>
            <a:chExt cx="680" cy="273"/>
          </a:xfrm>
        </p:grpSpPr>
        <p:sp>
          <p:nvSpPr>
            <p:cNvPr id="764975" name="Oval 47"/>
            <p:cNvSpPr>
              <a:spLocks noChangeArrowheads="1"/>
            </p:cNvSpPr>
            <p:nvPr/>
          </p:nvSpPr>
          <p:spPr bwMode="auto">
            <a:xfrm>
              <a:off x="431" y="1706"/>
              <a:ext cx="680" cy="273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64976" name="Text Box 48"/>
            <p:cNvSpPr txBox="1">
              <a:spLocks noChangeArrowheads="1"/>
            </p:cNvSpPr>
            <p:nvPr/>
          </p:nvSpPr>
          <p:spPr bwMode="auto">
            <a:xfrm>
              <a:off x="431" y="1706"/>
              <a:ext cx="676" cy="250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 b="0">
                  <a:solidFill>
                    <a:srgbClr val="0033CC"/>
                  </a:solidFill>
                </a:rPr>
                <a:t>Reports</a:t>
              </a:r>
              <a:endParaRPr lang="en-US" sz="2000" b="0">
                <a:solidFill>
                  <a:srgbClr val="0033CC"/>
                </a:solidFill>
              </a:endParaRPr>
            </a:p>
          </p:txBody>
        </p:sp>
      </p:grpSp>
      <p:grpSp>
        <p:nvGrpSpPr>
          <p:cNvPr id="10" name="Group 49"/>
          <p:cNvGrpSpPr>
            <a:grpSpLocks/>
          </p:cNvGrpSpPr>
          <p:nvPr/>
        </p:nvGrpSpPr>
        <p:grpSpPr bwMode="auto">
          <a:xfrm>
            <a:off x="179388" y="3214688"/>
            <a:ext cx="1658937" cy="614362"/>
            <a:chOff x="108" y="2125"/>
            <a:chExt cx="1045" cy="387"/>
          </a:xfrm>
        </p:grpSpPr>
        <p:sp>
          <p:nvSpPr>
            <p:cNvPr id="764978" name="Oval 50"/>
            <p:cNvSpPr>
              <a:spLocks noChangeArrowheads="1"/>
            </p:cNvSpPr>
            <p:nvPr/>
          </p:nvSpPr>
          <p:spPr bwMode="auto">
            <a:xfrm>
              <a:off x="108" y="2125"/>
              <a:ext cx="1043" cy="364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64979" name="Text Box 51"/>
            <p:cNvSpPr txBox="1">
              <a:spLocks noChangeArrowheads="1"/>
            </p:cNvSpPr>
            <p:nvPr/>
          </p:nvSpPr>
          <p:spPr bwMode="auto">
            <a:xfrm>
              <a:off x="113" y="2146"/>
              <a:ext cx="1040" cy="366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GB" b="0">
                  <a:solidFill>
                    <a:srgbClr val="0033CC"/>
                  </a:solidFill>
                </a:rPr>
                <a:t>Data conversion</a:t>
              </a:r>
            </a:p>
            <a:p>
              <a:pPr algn="ctr"/>
              <a:r>
                <a:rPr lang="en-GB" b="0">
                  <a:solidFill>
                    <a:srgbClr val="0033CC"/>
                  </a:solidFill>
                </a:rPr>
                <a:t>schemas</a:t>
              </a:r>
              <a:endParaRPr lang="en-US" b="0">
                <a:solidFill>
                  <a:srgbClr val="0033CC"/>
                </a:solidFill>
              </a:endParaRPr>
            </a:p>
          </p:txBody>
        </p:sp>
      </p:grpSp>
      <p:grpSp>
        <p:nvGrpSpPr>
          <p:cNvPr id="11" name="Group 52"/>
          <p:cNvGrpSpPr>
            <a:grpSpLocks/>
          </p:cNvGrpSpPr>
          <p:nvPr/>
        </p:nvGrpSpPr>
        <p:grpSpPr bwMode="auto">
          <a:xfrm>
            <a:off x="7164388" y="3573463"/>
            <a:ext cx="1919287" cy="433387"/>
            <a:chOff x="4483" y="2432"/>
            <a:chExt cx="1209" cy="273"/>
          </a:xfrm>
        </p:grpSpPr>
        <p:sp>
          <p:nvSpPr>
            <p:cNvPr id="764981" name="Oval 53"/>
            <p:cNvSpPr>
              <a:spLocks noChangeArrowheads="1"/>
            </p:cNvSpPr>
            <p:nvPr/>
          </p:nvSpPr>
          <p:spPr bwMode="auto">
            <a:xfrm>
              <a:off x="4513" y="2432"/>
              <a:ext cx="1134" cy="273"/>
            </a:xfrm>
            <a:prstGeom prst="ellipse">
              <a:avLst/>
            </a:prstGeom>
            <a:solidFill>
              <a:srgbClr val="0033CC"/>
            </a:solidFill>
            <a:ln w="38100">
              <a:solidFill>
                <a:srgbClr val="0033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64982" name="Text Box 54"/>
            <p:cNvSpPr txBox="1">
              <a:spLocks noChangeArrowheads="1"/>
            </p:cNvSpPr>
            <p:nvPr/>
          </p:nvSpPr>
          <p:spPr bwMode="auto">
            <a:xfrm>
              <a:off x="4483" y="2432"/>
              <a:ext cx="1209" cy="250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>
                  <a:solidFill>
                    <a:schemeClr val="bg1"/>
                  </a:solidFill>
                </a:rPr>
                <a:t>Terminologies</a:t>
              </a:r>
              <a:endParaRPr lang="en-US" sz="2000">
                <a:solidFill>
                  <a:schemeClr val="bg1"/>
                </a:solidFill>
              </a:endParaRPr>
            </a:p>
          </p:txBody>
        </p:sp>
      </p:grpSp>
      <p:sp>
        <p:nvSpPr>
          <p:cNvPr id="764983" name="Line 55"/>
          <p:cNvSpPr>
            <a:spLocks noChangeShapeType="1"/>
          </p:cNvSpPr>
          <p:nvPr/>
        </p:nvSpPr>
        <p:spPr bwMode="auto">
          <a:xfrm>
            <a:off x="6732588" y="3429000"/>
            <a:ext cx="498475" cy="288925"/>
          </a:xfrm>
          <a:prstGeom prst="line">
            <a:avLst/>
          </a:prstGeom>
          <a:noFill/>
          <a:ln w="6350">
            <a:solidFill>
              <a:srgbClr val="0033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764984" name="Line 56"/>
          <p:cNvSpPr>
            <a:spLocks noChangeShapeType="1"/>
          </p:cNvSpPr>
          <p:nvPr/>
        </p:nvSpPr>
        <p:spPr bwMode="auto">
          <a:xfrm flipV="1">
            <a:off x="6516688" y="3860800"/>
            <a:ext cx="792162" cy="720725"/>
          </a:xfrm>
          <a:prstGeom prst="line">
            <a:avLst/>
          </a:prstGeom>
          <a:noFill/>
          <a:ln w="6350">
            <a:solidFill>
              <a:srgbClr val="0033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grpSp>
        <p:nvGrpSpPr>
          <p:cNvPr id="12" name="Group 57"/>
          <p:cNvGrpSpPr>
            <a:grpSpLocks/>
          </p:cNvGrpSpPr>
          <p:nvPr/>
        </p:nvGrpSpPr>
        <p:grpSpPr bwMode="auto">
          <a:xfrm rot="5400000">
            <a:off x="7164388" y="4076700"/>
            <a:ext cx="1871662" cy="1728788"/>
            <a:chOff x="4468" y="1207"/>
            <a:chExt cx="1179" cy="1089"/>
          </a:xfrm>
        </p:grpSpPr>
        <p:grpSp>
          <p:nvGrpSpPr>
            <p:cNvPr id="13" name="Group 58"/>
            <p:cNvGrpSpPr>
              <a:grpSpLocks/>
            </p:cNvGrpSpPr>
            <p:nvPr/>
          </p:nvGrpSpPr>
          <p:grpSpPr bwMode="auto">
            <a:xfrm>
              <a:off x="4677" y="1207"/>
              <a:ext cx="970" cy="273"/>
              <a:chOff x="204" y="1706"/>
              <a:chExt cx="970" cy="273"/>
            </a:xfrm>
          </p:grpSpPr>
          <p:sp>
            <p:nvSpPr>
              <p:cNvPr id="764987" name="Oval 59"/>
              <p:cNvSpPr>
                <a:spLocks noChangeArrowheads="1"/>
              </p:cNvSpPr>
              <p:nvPr/>
            </p:nvSpPr>
            <p:spPr bwMode="auto">
              <a:xfrm>
                <a:off x="204" y="1706"/>
                <a:ext cx="907" cy="273"/>
              </a:xfrm>
              <a:prstGeom prst="ellipse">
                <a:avLst/>
              </a:prstGeom>
              <a:solidFill>
                <a:srgbClr val="FFFF00"/>
              </a:solidFill>
              <a:ln w="38100">
                <a:solidFill>
                  <a:srgbClr val="FFFF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64988" name="Text Box 60"/>
              <p:cNvSpPr txBox="1">
                <a:spLocks noChangeArrowheads="1"/>
              </p:cNvSpPr>
              <p:nvPr/>
            </p:nvSpPr>
            <p:spPr bwMode="auto">
              <a:xfrm>
                <a:off x="204" y="1706"/>
                <a:ext cx="970" cy="250"/>
              </a:xfrm>
              <a:prstGeom prst="rect">
                <a:avLst/>
              </a:prstGeom>
              <a:noFill/>
              <a:ln w="63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000" b="0">
                    <a:solidFill>
                      <a:srgbClr val="0033CC"/>
                    </a:solidFill>
                  </a:rPr>
                  <a:t>Snomed CT</a:t>
                </a:r>
                <a:endParaRPr lang="en-US" sz="2000" b="0">
                  <a:solidFill>
                    <a:srgbClr val="0033CC"/>
                  </a:solidFill>
                </a:endParaRPr>
              </a:p>
            </p:txBody>
          </p:sp>
        </p:grpSp>
        <p:grpSp>
          <p:nvGrpSpPr>
            <p:cNvPr id="14" name="Group 61"/>
            <p:cNvGrpSpPr>
              <a:grpSpLocks/>
            </p:cNvGrpSpPr>
            <p:nvPr/>
          </p:nvGrpSpPr>
          <p:grpSpPr bwMode="auto">
            <a:xfrm>
              <a:off x="4705" y="1615"/>
              <a:ext cx="472" cy="273"/>
              <a:chOff x="4722" y="1615"/>
              <a:chExt cx="472" cy="273"/>
            </a:xfrm>
          </p:grpSpPr>
          <p:sp>
            <p:nvSpPr>
              <p:cNvPr id="764990" name="Oval 62"/>
              <p:cNvSpPr>
                <a:spLocks noChangeArrowheads="1"/>
              </p:cNvSpPr>
              <p:nvPr/>
            </p:nvSpPr>
            <p:spPr bwMode="auto">
              <a:xfrm>
                <a:off x="4722" y="1615"/>
                <a:ext cx="471" cy="273"/>
              </a:xfrm>
              <a:prstGeom prst="ellipse">
                <a:avLst/>
              </a:prstGeom>
              <a:solidFill>
                <a:srgbClr val="FFFF00"/>
              </a:solidFill>
              <a:ln w="38100">
                <a:solidFill>
                  <a:srgbClr val="FFFF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64991" name="Text Box 63"/>
              <p:cNvSpPr txBox="1">
                <a:spLocks noChangeArrowheads="1"/>
              </p:cNvSpPr>
              <p:nvPr/>
            </p:nvSpPr>
            <p:spPr bwMode="auto">
              <a:xfrm>
                <a:off x="4722" y="1615"/>
                <a:ext cx="472" cy="250"/>
              </a:xfrm>
              <a:prstGeom prst="rect">
                <a:avLst/>
              </a:prstGeom>
              <a:noFill/>
              <a:ln w="63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000" b="0">
                    <a:solidFill>
                      <a:srgbClr val="0033CC"/>
                    </a:solidFill>
                  </a:rPr>
                  <a:t>ICDx</a:t>
                </a:r>
                <a:endParaRPr lang="en-US" sz="2000" b="0">
                  <a:solidFill>
                    <a:srgbClr val="0033CC"/>
                  </a:solidFill>
                </a:endParaRPr>
              </a:p>
            </p:txBody>
          </p:sp>
        </p:grpSp>
        <p:grpSp>
          <p:nvGrpSpPr>
            <p:cNvPr id="15" name="Group 64"/>
            <p:cNvGrpSpPr>
              <a:grpSpLocks/>
            </p:cNvGrpSpPr>
            <p:nvPr/>
          </p:nvGrpSpPr>
          <p:grpSpPr bwMode="auto">
            <a:xfrm>
              <a:off x="4695" y="2023"/>
              <a:ext cx="499" cy="273"/>
              <a:chOff x="4722" y="1615"/>
              <a:chExt cx="499" cy="273"/>
            </a:xfrm>
          </p:grpSpPr>
          <p:sp>
            <p:nvSpPr>
              <p:cNvPr id="764993" name="Oval 65"/>
              <p:cNvSpPr>
                <a:spLocks noChangeArrowheads="1"/>
              </p:cNvSpPr>
              <p:nvPr/>
            </p:nvSpPr>
            <p:spPr bwMode="auto">
              <a:xfrm>
                <a:off x="4722" y="1615"/>
                <a:ext cx="471" cy="273"/>
              </a:xfrm>
              <a:prstGeom prst="ellipse">
                <a:avLst/>
              </a:prstGeom>
              <a:solidFill>
                <a:srgbClr val="FFFF00"/>
              </a:solidFill>
              <a:ln w="38100">
                <a:solidFill>
                  <a:srgbClr val="FFFF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64994" name="Text Box 66"/>
              <p:cNvSpPr txBox="1">
                <a:spLocks noChangeArrowheads="1"/>
              </p:cNvSpPr>
              <p:nvPr/>
            </p:nvSpPr>
            <p:spPr bwMode="auto">
              <a:xfrm>
                <a:off x="4722" y="1615"/>
                <a:ext cx="499" cy="250"/>
              </a:xfrm>
              <a:prstGeom prst="rect">
                <a:avLst/>
              </a:prstGeom>
              <a:noFill/>
              <a:ln w="63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000" b="0">
                    <a:solidFill>
                      <a:srgbClr val="0033CC"/>
                    </a:solidFill>
                  </a:rPr>
                  <a:t>ICPC</a:t>
                </a:r>
                <a:endParaRPr lang="en-US" sz="2000" b="0">
                  <a:solidFill>
                    <a:srgbClr val="0033CC"/>
                  </a:solidFill>
                </a:endParaRPr>
              </a:p>
            </p:txBody>
          </p:sp>
        </p:grpSp>
        <p:grpSp>
          <p:nvGrpSpPr>
            <p:cNvPr id="16" name="Group 67"/>
            <p:cNvGrpSpPr>
              <a:grpSpLocks/>
            </p:cNvGrpSpPr>
            <p:nvPr/>
          </p:nvGrpSpPr>
          <p:grpSpPr bwMode="auto">
            <a:xfrm rot="5400000">
              <a:off x="4195" y="1617"/>
              <a:ext cx="773" cy="227"/>
              <a:chOff x="3424" y="754"/>
              <a:chExt cx="818" cy="499"/>
            </a:xfrm>
          </p:grpSpPr>
          <p:sp>
            <p:nvSpPr>
              <p:cNvPr id="764996" name="Line 68"/>
              <p:cNvSpPr>
                <a:spLocks noChangeShapeType="1"/>
              </p:cNvSpPr>
              <p:nvPr/>
            </p:nvSpPr>
            <p:spPr bwMode="auto">
              <a:xfrm flipH="1" flipV="1">
                <a:off x="3424" y="754"/>
                <a:ext cx="409" cy="499"/>
              </a:xfrm>
              <a:prstGeom prst="line">
                <a:avLst/>
              </a:prstGeom>
              <a:noFill/>
              <a:ln w="6350">
                <a:solidFill>
                  <a:srgbClr val="0033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64997" name="Line 69"/>
              <p:cNvSpPr>
                <a:spLocks noChangeShapeType="1"/>
              </p:cNvSpPr>
              <p:nvPr/>
            </p:nvSpPr>
            <p:spPr bwMode="auto">
              <a:xfrm flipV="1">
                <a:off x="3833" y="754"/>
                <a:ext cx="409" cy="499"/>
              </a:xfrm>
              <a:prstGeom prst="line">
                <a:avLst/>
              </a:prstGeom>
              <a:noFill/>
              <a:ln w="6350">
                <a:solidFill>
                  <a:srgbClr val="0033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64998" name="Line 70"/>
              <p:cNvSpPr>
                <a:spLocks noChangeShapeType="1"/>
              </p:cNvSpPr>
              <p:nvPr/>
            </p:nvSpPr>
            <p:spPr bwMode="auto">
              <a:xfrm flipV="1">
                <a:off x="3833" y="754"/>
                <a:ext cx="0" cy="499"/>
              </a:xfrm>
              <a:prstGeom prst="line">
                <a:avLst/>
              </a:prstGeom>
              <a:noFill/>
              <a:ln w="6350">
                <a:solidFill>
                  <a:srgbClr val="0033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708920"/>
            <a:ext cx="7772400" cy="914400"/>
          </a:xfrm>
        </p:spPr>
        <p:txBody>
          <a:bodyPr/>
          <a:lstStyle/>
          <a:p>
            <a:r>
              <a:rPr lang="en-GB" dirty="0" smtClean="0"/>
              <a:t>Strategic significance of </a:t>
            </a:r>
            <a:r>
              <a:rPr lang="en-GB" dirty="0" smtClean="0"/>
              <a:t>the framework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332656"/>
            <a:ext cx="8147248" cy="683989"/>
          </a:xfrm>
        </p:spPr>
        <p:txBody>
          <a:bodyPr/>
          <a:lstStyle/>
          <a:p>
            <a:r>
              <a:rPr lang="en-GB" dirty="0" smtClean="0"/>
              <a:t>Benefits...</a:t>
            </a:r>
            <a:endParaRPr lang="en-US" dirty="0"/>
          </a:p>
        </p:txBody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68760"/>
            <a:ext cx="8352928" cy="532859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dirty="0" smtClean="0"/>
              <a:t>An </a:t>
            </a:r>
            <a:r>
              <a:rPr lang="en-GB" i="1" dirty="0" smtClean="0">
                <a:solidFill>
                  <a:srgbClr val="FFFF00"/>
                </a:solidFill>
              </a:rPr>
              <a:t>integrated, self-consistent health computing platform</a:t>
            </a:r>
            <a:endParaRPr lang="en-GB" dirty="0" smtClean="0"/>
          </a:p>
          <a:p>
            <a:pPr>
              <a:lnSpc>
                <a:spcPct val="90000"/>
              </a:lnSpc>
            </a:pPr>
            <a:r>
              <a:rPr lang="en-GB" dirty="0" smtClean="0"/>
              <a:t>An open, </a:t>
            </a:r>
            <a:r>
              <a:rPr lang="en-GB" i="1" dirty="0" smtClean="0">
                <a:solidFill>
                  <a:srgbClr val="FFFF00"/>
                </a:solidFill>
              </a:rPr>
              <a:t>scalable content modelling formalism</a:t>
            </a:r>
            <a:r>
              <a:rPr lang="en-GB" dirty="0" smtClean="0"/>
              <a:t> that works (ADL/AOM) and</a:t>
            </a:r>
            <a:r>
              <a:rPr lang="en-GB" i="1" dirty="0" smtClean="0"/>
              <a:t> </a:t>
            </a:r>
            <a:r>
              <a:rPr lang="en-GB" dirty="0" smtClean="0"/>
              <a:t>allows clinical professionals to engage directly</a:t>
            </a:r>
          </a:p>
          <a:p>
            <a:pPr>
              <a:lnSpc>
                <a:spcPct val="90000"/>
              </a:lnSpc>
            </a:pPr>
            <a:r>
              <a:rPr lang="en-GB" dirty="0" smtClean="0"/>
              <a:t>A 4-level architecture that </a:t>
            </a:r>
            <a:r>
              <a:rPr lang="en-GB" i="1" dirty="0" smtClean="0">
                <a:solidFill>
                  <a:srgbClr val="FFFF00"/>
                </a:solidFill>
              </a:rPr>
              <a:t>maximises reuse</a:t>
            </a:r>
            <a:endParaRPr lang="en-GB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A </a:t>
            </a:r>
            <a:r>
              <a:rPr lang="en-US" i="1" dirty="0" smtClean="0">
                <a:solidFill>
                  <a:srgbClr val="FFFF00"/>
                </a:solidFill>
              </a:rPr>
              <a:t>portable querying language</a:t>
            </a:r>
            <a:r>
              <a:rPr lang="en-US" dirty="0" smtClean="0"/>
              <a:t> (AQL) that enables decision support &amp; BI to talk to EHR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 framework for </a:t>
            </a:r>
            <a:r>
              <a:rPr lang="en-US" i="1" dirty="0" smtClean="0">
                <a:solidFill>
                  <a:srgbClr val="FFFF00"/>
                </a:solidFill>
              </a:rPr>
              <a:t>integrating data </a:t>
            </a:r>
            <a:r>
              <a:rPr lang="en-US" i="1" dirty="0" smtClean="0">
                <a:solidFill>
                  <a:srgbClr val="FFFF00"/>
                </a:solidFill>
              </a:rPr>
              <a:t>standards</a:t>
            </a:r>
            <a:endParaRPr lang="en-US" i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80920" cy="648072"/>
          </a:xfrm>
        </p:spPr>
        <p:txBody>
          <a:bodyPr/>
          <a:lstStyle/>
          <a:p>
            <a:r>
              <a:rPr lang="en-GB" sz="3600" dirty="0" smtClean="0"/>
              <a:t>Integration and Computability for standards</a:t>
            </a:r>
            <a:endParaRPr lang="en-GB" sz="3600" dirty="0"/>
          </a:p>
        </p:txBody>
      </p:sp>
      <p:sp>
        <p:nvSpPr>
          <p:cNvPr id="3" name="Rounded Rectangle 2"/>
          <p:cNvSpPr/>
          <p:nvPr/>
        </p:nvSpPr>
        <p:spPr>
          <a:xfrm>
            <a:off x="251520" y="2914971"/>
            <a:ext cx="886301" cy="393912"/>
          </a:xfrm>
          <a:prstGeom prst="roundRect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Reference Model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5" name="Isosceles Triangle 4"/>
          <p:cNvSpPr/>
          <p:nvPr/>
        </p:nvSpPr>
        <p:spPr>
          <a:xfrm>
            <a:off x="1334777" y="2318147"/>
            <a:ext cx="541628" cy="393912"/>
          </a:xfrm>
          <a:prstGeom prst="triangle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8" name="Isosceles Triangle 7"/>
          <p:cNvSpPr/>
          <p:nvPr/>
        </p:nvSpPr>
        <p:spPr>
          <a:xfrm>
            <a:off x="1334777" y="2613581"/>
            <a:ext cx="541628" cy="393912"/>
          </a:xfrm>
          <a:prstGeom prst="triangle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9" name="Isosceles Triangle 8"/>
          <p:cNvSpPr/>
          <p:nvPr/>
        </p:nvSpPr>
        <p:spPr>
          <a:xfrm>
            <a:off x="1334777" y="2909015"/>
            <a:ext cx="541628" cy="393912"/>
          </a:xfrm>
          <a:prstGeom prst="triangle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10" name="Isosceles Triangle 9"/>
          <p:cNvSpPr/>
          <p:nvPr/>
        </p:nvSpPr>
        <p:spPr>
          <a:xfrm>
            <a:off x="1334777" y="3204448"/>
            <a:ext cx="541628" cy="393912"/>
          </a:xfrm>
          <a:prstGeom prst="triangle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11" name="Isosceles Triangle 10"/>
          <p:cNvSpPr/>
          <p:nvPr/>
        </p:nvSpPr>
        <p:spPr>
          <a:xfrm>
            <a:off x="1334777" y="3499882"/>
            <a:ext cx="541628" cy="393912"/>
          </a:xfrm>
          <a:prstGeom prst="triangle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20" name="Isosceles Triangle 19"/>
          <p:cNvSpPr/>
          <p:nvPr/>
        </p:nvSpPr>
        <p:spPr>
          <a:xfrm>
            <a:off x="3353574" y="2515103"/>
            <a:ext cx="837062" cy="837062"/>
          </a:xfrm>
          <a:prstGeom prst="triangle">
            <a:avLst>
              <a:gd name="adj" fmla="val 53434"/>
            </a:avLst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OPT</a:t>
            </a:r>
            <a:endParaRPr lang="en-GB" sz="1000" dirty="0">
              <a:solidFill>
                <a:schemeClr val="bg1"/>
              </a:solidFill>
            </a:endParaRPr>
          </a:p>
        </p:txBody>
      </p:sp>
      <p:cxnSp>
        <p:nvCxnSpPr>
          <p:cNvPr id="42" name="Straight Arrow Connector 41"/>
          <p:cNvCxnSpPr>
            <a:stCxn id="16" idx="5"/>
            <a:endCxn id="20" idx="1"/>
          </p:cNvCxnSpPr>
          <p:nvPr/>
        </p:nvCxnSpPr>
        <p:spPr>
          <a:xfrm>
            <a:off x="3119689" y="2909015"/>
            <a:ext cx="457523" cy="24619"/>
          </a:xfrm>
          <a:prstGeom prst="straightConnector1">
            <a:avLst/>
          </a:prstGeom>
          <a:ln w="28575">
            <a:solidFill>
              <a:schemeClr val="tx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Isosceles Triangle 15"/>
          <p:cNvSpPr/>
          <p:nvPr/>
        </p:nvSpPr>
        <p:spPr>
          <a:xfrm>
            <a:off x="2861185" y="2761298"/>
            <a:ext cx="344673" cy="295434"/>
          </a:xfrm>
          <a:prstGeom prst="triangle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73" name="Can 72"/>
          <p:cNvSpPr/>
          <p:nvPr/>
        </p:nvSpPr>
        <p:spPr>
          <a:xfrm>
            <a:off x="2614990" y="4145945"/>
            <a:ext cx="246195" cy="147717"/>
          </a:xfrm>
          <a:prstGeom prst="can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s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74" name="Can 73"/>
          <p:cNvSpPr/>
          <p:nvPr/>
        </p:nvSpPr>
        <p:spPr>
          <a:xfrm>
            <a:off x="2910424" y="4145945"/>
            <a:ext cx="246195" cy="147717"/>
          </a:xfrm>
          <a:prstGeom prst="can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e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75" name="Can 74"/>
          <p:cNvSpPr/>
          <p:nvPr/>
        </p:nvSpPr>
        <p:spPr>
          <a:xfrm>
            <a:off x="3205857" y="4145945"/>
            <a:ext cx="295434" cy="147717"/>
          </a:xfrm>
          <a:prstGeom prst="can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err="1" smtClean="0">
                <a:solidFill>
                  <a:schemeClr val="bg1"/>
                </a:solidFill>
              </a:rPr>
              <a:t>ts</a:t>
            </a:r>
            <a:endParaRPr lang="en-GB" sz="1000" dirty="0">
              <a:solidFill>
                <a:schemeClr val="bg1"/>
              </a:solidFill>
            </a:endParaRPr>
          </a:p>
        </p:txBody>
      </p:sp>
      <p:cxnSp>
        <p:nvCxnSpPr>
          <p:cNvPr id="78" name="Straight Arrow Connector 77"/>
          <p:cNvCxnSpPr>
            <a:stCxn id="73" idx="1"/>
            <a:endCxn id="16" idx="3"/>
          </p:cNvCxnSpPr>
          <p:nvPr/>
        </p:nvCxnSpPr>
        <p:spPr>
          <a:xfrm rot="5400000" flipH="1" flipV="1">
            <a:off x="2341198" y="3453622"/>
            <a:ext cx="1089213" cy="295434"/>
          </a:xfrm>
          <a:prstGeom prst="straightConnector1">
            <a:avLst/>
          </a:prstGeom>
          <a:ln w="9525">
            <a:solidFill>
              <a:schemeClr val="tx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74" idx="1"/>
            <a:endCxn id="16" idx="3"/>
          </p:cNvCxnSpPr>
          <p:nvPr/>
        </p:nvCxnSpPr>
        <p:spPr>
          <a:xfrm rot="5400000" flipH="1" flipV="1">
            <a:off x="2488914" y="3601339"/>
            <a:ext cx="1089213" cy="1086"/>
          </a:xfrm>
          <a:prstGeom prst="straightConnector1">
            <a:avLst/>
          </a:prstGeom>
          <a:ln w="9525">
            <a:solidFill>
              <a:schemeClr val="tx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75" idx="1"/>
            <a:endCxn id="16" idx="3"/>
          </p:cNvCxnSpPr>
          <p:nvPr/>
        </p:nvCxnSpPr>
        <p:spPr>
          <a:xfrm rot="16200000" flipV="1">
            <a:off x="2648941" y="3441312"/>
            <a:ext cx="1089213" cy="320053"/>
          </a:xfrm>
          <a:prstGeom prst="straightConnector1">
            <a:avLst/>
          </a:prstGeom>
          <a:ln w="9525">
            <a:solidFill>
              <a:schemeClr val="tx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Can 70"/>
          <p:cNvSpPr/>
          <p:nvPr/>
        </p:nvSpPr>
        <p:spPr>
          <a:xfrm>
            <a:off x="2171839" y="4484661"/>
            <a:ext cx="1034018" cy="295434"/>
          </a:xfrm>
          <a:prstGeom prst="can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terminology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72" name="Can 71"/>
          <p:cNvSpPr/>
          <p:nvPr/>
        </p:nvSpPr>
        <p:spPr>
          <a:xfrm>
            <a:off x="2270317" y="4145945"/>
            <a:ext cx="246195" cy="147717"/>
          </a:xfrm>
          <a:prstGeom prst="can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f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77" name="Can 76"/>
          <p:cNvSpPr/>
          <p:nvPr/>
        </p:nvSpPr>
        <p:spPr>
          <a:xfrm>
            <a:off x="1925644" y="4145945"/>
            <a:ext cx="295434" cy="147717"/>
          </a:xfrm>
          <a:prstGeom prst="can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re</a:t>
            </a:r>
            <a:endParaRPr lang="en-GB" sz="1000" dirty="0">
              <a:solidFill>
                <a:schemeClr val="bg1"/>
              </a:solidFill>
            </a:endParaRPr>
          </a:p>
        </p:txBody>
      </p:sp>
      <p:cxnSp>
        <p:nvCxnSpPr>
          <p:cNvPr id="88" name="Straight Arrow Connector 87"/>
          <p:cNvCxnSpPr>
            <a:stCxn id="72" idx="1"/>
          </p:cNvCxnSpPr>
          <p:nvPr/>
        </p:nvCxnSpPr>
        <p:spPr>
          <a:xfrm rot="16200000" flipV="1">
            <a:off x="2159529" y="3912060"/>
            <a:ext cx="246195" cy="221575"/>
          </a:xfrm>
          <a:prstGeom prst="straightConnector1">
            <a:avLst/>
          </a:prstGeom>
          <a:ln w="9525">
            <a:solidFill>
              <a:schemeClr val="tx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77" idx="1"/>
            <a:endCxn id="15" idx="3"/>
          </p:cNvCxnSpPr>
          <p:nvPr/>
        </p:nvCxnSpPr>
        <p:spPr>
          <a:xfrm rot="5400000" flipH="1" flipV="1">
            <a:off x="2005477" y="3979583"/>
            <a:ext cx="234246" cy="98478"/>
          </a:xfrm>
          <a:prstGeom prst="straightConnector1">
            <a:avLst/>
          </a:prstGeom>
          <a:ln w="9525">
            <a:solidFill>
              <a:schemeClr val="tx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Isosceles Triangle 11"/>
          <p:cNvSpPr/>
          <p:nvPr/>
        </p:nvSpPr>
        <p:spPr>
          <a:xfrm>
            <a:off x="1974883" y="2268908"/>
            <a:ext cx="295434" cy="214861"/>
          </a:xfrm>
          <a:prstGeom prst="triangle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14" name="Isosceles Triangle 13"/>
          <p:cNvSpPr/>
          <p:nvPr/>
        </p:nvSpPr>
        <p:spPr>
          <a:xfrm>
            <a:off x="2368795" y="3105971"/>
            <a:ext cx="295434" cy="214861"/>
          </a:xfrm>
          <a:prstGeom prst="triangle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15" name="Isosceles Triangle 14"/>
          <p:cNvSpPr/>
          <p:nvPr/>
        </p:nvSpPr>
        <p:spPr>
          <a:xfrm>
            <a:off x="2024122" y="3696838"/>
            <a:ext cx="295434" cy="214861"/>
          </a:xfrm>
          <a:prstGeom prst="triangle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>
              <a:solidFill>
                <a:schemeClr val="bg1"/>
              </a:solidFill>
            </a:endParaRPr>
          </a:p>
        </p:txBody>
      </p:sp>
      <p:cxnSp>
        <p:nvCxnSpPr>
          <p:cNvPr id="31" name="Straight Arrow Connector 30"/>
          <p:cNvCxnSpPr>
            <a:stCxn id="12" idx="4"/>
            <a:endCxn id="16" idx="1"/>
          </p:cNvCxnSpPr>
          <p:nvPr/>
        </p:nvCxnSpPr>
        <p:spPr>
          <a:xfrm rot="16200000" flipH="1">
            <a:off x="2396213" y="2357874"/>
            <a:ext cx="425245" cy="677036"/>
          </a:xfrm>
          <a:prstGeom prst="straightConnector1">
            <a:avLst/>
          </a:prstGeom>
          <a:ln w="28575">
            <a:solidFill>
              <a:schemeClr val="tx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4" idx="5"/>
            <a:endCxn id="16" idx="1"/>
          </p:cNvCxnSpPr>
          <p:nvPr/>
        </p:nvCxnSpPr>
        <p:spPr>
          <a:xfrm flipV="1">
            <a:off x="2590370" y="2909015"/>
            <a:ext cx="356982" cy="304387"/>
          </a:xfrm>
          <a:prstGeom prst="straightConnector1">
            <a:avLst/>
          </a:prstGeom>
          <a:ln w="28575">
            <a:solidFill>
              <a:schemeClr val="tx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8" idx="5"/>
            <a:endCxn id="16" idx="1"/>
          </p:cNvCxnSpPr>
          <p:nvPr/>
        </p:nvCxnSpPr>
        <p:spPr>
          <a:xfrm>
            <a:off x="1740998" y="2810537"/>
            <a:ext cx="1206354" cy="98478"/>
          </a:xfrm>
          <a:prstGeom prst="straightConnector1">
            <a:avLst/>
          </a:prstGeom>
          <a:ln w="28575">
            <a:solidFill>
              <a:schemeClr val="tx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stCxn id="9" idx="5"/>
            <a:endCxn id="14" idx="1"/>
          </p:cNvCxnSpPr>
          <p:nvPr/>
        </p:nvCxnSpPr>
        <p:spPr>
          <a:xfrm>
            <a:off x="1740998" y="3105971"/>
            <a:ext cx="701655" cy="107431"/>
          </a:xfrm>
          <a:prstGeom prst="straightConnector1">
            <a:avLst/>
          </a:prstGeom>
          <a:ln w="28575">
            <a:solidFill>
              <a:schemeClr val="tx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Isosceles Triangle 12"/>
          <p:cNvSpPr/>
          <p:nvPr/>
        </p:nvSpPr>
        <p:spPr>
          <a:xfrm>
            <a:off x="2024122" y="3334260"/>
            <a:ext cx="295434" cy="214861"/>
          </a:xfrm>
          <a:prstGeom prst="triangle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59" name="Parallelogram 58"/>
          <p:cNvSpPr/>
          <p:nvPr/>
        </p:nvSpPr>
        <p:spPr>
          <a:xfrm>
            <a:off x="4535309" y="3752033"/>
            <a:ext cx="640106" cy="393912"/>
          </a:xfrm>
          <a:prstGeom prst="parallelogram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GUI XML</a:t>
            </a:r>
            <a:endParaRPr lang="en-GB" sz="1000" dirty="0">
              <a:solidFill>
                <a:schemeClr val="bg1"/>
              </a:solidFill>
            </a:endParaRPr>
          </a:p>
        </p:txBody>
      </p:sp>
      <p:cxnSp>
        <p:nvCxnSpPr>
          <p:cNvPr id="60" name="Straight Arrow Connector 59"/>
          <p:cNvCxnSpPr>
            <a:stCxn id="20" idx="5"/>
            <a:endCxn id="59" idx="5"/>
          </p:cNvCxnSpPr>
          <p:nvPr/>
        </p:nvCxnSpPr>
        <p:spPr>
          <a:xfrm>
            <a:off x="3995743" y="2933634"/>
            <a:ext cx="588805" cy="1015355"/>
          </a:xfrm>
          <a:prstGeom prst="straightConnector1">
            <a:avLst/>
          </a:prstGeom>
          <a:ln w="28575">
            <a:solidFill>
              <a:schemeClr val="tx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Elbow Connector 111"/>
          <p:cNvCxnSpPr>
            <a:stCxn id="59" idx="3"/>
            <a:endCxn id="122" idx="2"/>
          </p:cNvCxnSpPr>
          <p:nvPr/>
        </p:nvCxnSpPr>
        <p:spPr>
          <a:xfrm rot="16200000" flipH="1">
            <a:off x="4735243" y="4216825"/>
            <a:ext cx="314097" cy="172336"/>
          </a:xfrm>
          <a:prstGeom prst="bentConnector2">
            <a:avLst/>
          </a:prstGeom>
          <a:ln>
            <a:solidFill>
              <a:schemeClr val="tx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arallelogram 25"/>
          <p:cNvSpPr/>
          <p:nvPr/>
        </p:nvSpPr>
        <p:spPr>
          <a:xfrm>
            <a:off x="5126176" y="2718015"/>
            <a:ext cx="640106" cy="393912"/>
          </a:xfrm>
          <a:prstGeom prst="parallelogram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err="1" smtClean="0">
                <a:solidFill>
                  <a:schemeClr val="bg1"/>
                </a:solidFill>
              </a:rPr>
              <a:t>Msg</a:t>
            </a:r>
            <a:r>
              <a:rPr lang="en-GB" sz="1000" dirty="0" smtClean="0">
                <a:solidFill>
                  <a:schemeClr val="bg1"/>
                </a:solidFill>
              </a:rPr>
              <a:t> XSD</a:t>
            </a:r>
            <a:endParaRPr lang="en-GB" sz="1000" dirty="0">
              <a:solidFill>
                <a:schemeClr val="bg1"/>
              </a:solidFill>
            </a:endParaRPr>
          </a:p>
        </p:txBody>
      </p:sp>
      <p:cxnSp>
        <p:nvCxnSpPr>
          <p:cNvPr id="55" name="Straight Arrow Connector 54"/>
          <p:cNvCxnSpPr>
            <a:stCxn id="20" idx="5"/>
          </p:cNvCxnSpPr>
          <p:nvPr/>
        </p:nvCxnSpPr>
        <p:spPr>
          <a:xfrm flipV="1">
            <a:off x="3995743" y="2914971"/>
            <a:ext cx="1228912" cy="18663"/>
          </a:xfrm>
          <a:prstGeom prst="straightConnector1">
            <a:avLst/>
          </a:prstGeom>
          <a:ln w="28575">
            <a:solidFill>
              <a:schemeClr val="tx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Parallelogram 63"/>
          <p:cNvSpPr/>
          <p:nvPr/>
        </p:nvSpPr>
        <p:spPr>
          <a:xfrm>
            <a:off x="5126176" y="3259644"/>
            <a:ext cx="640106" cy="393912"/>
          </a:xfrm>
          <a:prstGeom prst="parallelogram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err="1" smtClean="0">
                <a:solidFill>
                  <a:schemeClr val="bg1"/>
                </a:solidFill>
              </a:rPr>
              <a:t>DocXSD</a:t>
            </a:r>
            <a:endParaRPr lang="en-GB" sz="1000" dirty="0">
              <a:solidFill>
                <a:schemeClr val="bg1"/>
              </a:solidFill>
            </a:endParaRPr>
          </a:p>
        </p:txBody>
      </p:sp>
      <p:cxnSp>
        <p:nvCxnSpPr>
          <p:cNvPr id="67" name="Straight Arrow Connector 66"/>
          <p:cNvCxnSpPr>
            <a:stCxn id="20" idx="5"/>
            <a:endCxn id="64" idx="5"/>
          </p:cNvCxnSpPr>
          <p:nvPr/>
        </p:nvCxnSpPr>
        <p:spPr>
          <a:xfrm>
            <a:off x="3995743" y="2933634"/>
            <a:ext cx="1179673" cy="522966"/>
          </a:xfrm>
          <a:prstGeom prst="straightConnector1">
            <a:avLst/>
          </a:prstGeom>
          <a:ln w="28575">
            <a:solidFill>
              <a:schemeClr val="tx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Elbow Connector 115"/>
          <p:cNvCxnSpPr>
            <a:endCxn id="122" idx="6"/>
          </p:cNvCxnSpPr>
          <p:nvPr/>
        </p:nvCxnSpPr>
        <p:spPr>
          <a:xfrm rot="5400000">
            <a:off x="4966151" y="3955342"/>
            <a:ext cx="812443" cy="196957"/>
          </a:xfrm>
          <a:prstGeom prst="bentConnector2">
            <a:avLst/>
          </a:prstGeom>
          <a:ln>
            <a:solidFill>
              <a:schemeClr val="tx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Can 100"/>
          <p:cNvSpPr/>
          <p:nvPr/>
        </p:nvSpPr>
        <p:spPr>
          <a:xfrm>
            <a:off x="4499992" y="5365815"/>
            <a:ext cx="1296144" cy="943505"/>
          </a:xfrm>
          <a:prstGeom prst="can">
            <a:avLst/>
          </a:prstGeom>
          <a:solidFill>
            <a:schemeClr val="tx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 smtClean="0">
                <a:solidFill>
                  <a:schemeClr val="bg1"/>
                </a:solidFill>
              </a:rPr>
              <a:t>data</a:t>
            </a:r>
            <a:endParaRPr lang="en-GB" sz="4400" dirty="0">
              <a:solidFill>
                <a:schemeClr val="bg1"/>
              </a:solidFill>
            </a:endParaRPr>
          </a:p>
        </p:txBody>
      </p:sp>
      <p:cxnSp>
        <p:nvCxnSpPr>
          <p:cNvPr id="110" name="Elbow Connector 109"/>
          <p:cNvCxnSpPr>
            <a:stCxn id="20" idx="3"/>
            <a:endCxn id="101" idx="1"/>
          </p:cNvCxnSpPr>
          <p:nvPr/>
        </p:nvCxnSpPr>
        <p:spPr>
          <a:xfrm rot="16200000" flipH="1">
            <a:off x="3467632" y="3685383"/>
            <a:ext cx="2013650" cy="1347214"/>
          </a:xfrm>
          <a:prstGeom prst="bentConnector3">
            <a:avLst>
              <a:gd name="adj1" fmla="val 80273"/>
            </a:avLst>
          </a:prstGeom>
          <a:ln>
            <a:solidFill>
              <a:schemeClr val="tx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olded Corner 20"/>
          <p:cNvSpPr/>
          <p:nvPr/>
        </p:nvSpPr>
        <p:spPr>
          <a:xfrm>
            <a:off x="4633787" y="1628802"/>
            <a:ext cx="443151" cy="295434"/>
          </a:xfrm>
          <a:prstGeom prst="foldedCorner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java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24" name="Folded Corner 23"/>
          <p:cNvSpPr/>
          <p:nvPr/>
        </p:nvSpPr>
        <p:spPr>
          <a:xfrm>
            <a:off x="4633787" y="2022714"/>
            <a:ext cx="443151" cy="295434"/>
          </a:xfrm>
          <a:prstGeom prst="foldedCorner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C#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25" name="Folded Corner 24"/>
          <p:cNvSpPr/>
          <p:nvPr/>
        </p:nvSpPr>
        <p:spPr>
          <a:xfrm>
            <a:off x="4633787" y="2416625"/>
            <a:ext cx="443151" cy="295434"/>
          </a:xfrm>
          <a:prstGeom prst="foldedCorner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etc</a:t>
            </a:r>
            <a:endParaRPr lang="en-GB" sz="1000" dirty="0">
              <a:solidFill>
                <a:schemeClr val="bg1"/>
              </a:solidFill>
            </a:endParaRPr>
          </a:p>
        </p:txBody>
      </p:sp>
      <p:cxnSp>
        <p:nvCxnSpPr>
          <p:cNvPr id="46" name="Straight Arrow Connector 45"/>
          <p:cNvCxnSpPr>
            <a:stCxn id="20" idx="5"/>
            <a:endCxn id="21" idx="1"/>
          </p:cNvCxnSpPr>
          <p:nvPr/>
        </p:nvCxnSpPr>
        <p:spPr>
          <a:xfrm flipV="1">
            <a:off x="3995743" y="1776519"/>
            <a:ext cx="638044" cy="1157115"/>
          </a:xfrm>
          <a:prstGeom prst="straightConnector1">
            <a:avLst/>
          </a:prstGeom>
          <a:ln w="28575">
            <a:solidFill>
              <a:schemeClr val="tx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20" idx="5"/>
            <a:endCxn id="24" idx="1"/>
          </p:cNvCxnSpPr>
          <p:nvPr/>
        </p:nvCxnSpPr>
        <p:spPr>
          <a:xfrm flipV="1">
            <a:off x="3995743" y="2170430"/>
            <a:ext cx="638044" cy="763204"/>
          </a:xfrm>
          <a:prstGeom prst="straightConnector1">
            <a:avLst/>
          </a:prstGeom>
          <a:ln w="28575">
            <a:solidFill>
              <a:schemeClr val="tx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20" idx="5"/>
            <a:endCxn id="25" idx="1"/>
          </p:cNvCxnSpPr>
          <p:nvPr/>
        </p:nvCxnSpPr>
        <p:spPr>
          <a:xfrm flipV="1">
            <a:off x="3995743" y="2564342"/>
            <a:ext cx="638044" cy="369292"/>
          </a:xfrm>
          <a:prstGeom prst="straightConnector1">
            <a:avLst/>
          </a:prstGeom>
          <a:ln w="28575">
            <a:solidFill>
              <a:schemeClr val="tx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Oval 121"/>
          <p:cNvSpPr/>
          <p:nvPr/>
        </p:nvSpPr>
        <p:spPr>
          <a:xfrm>
            <a:off x="4978460" y="4287705"/>
            <a:ext cx="295434" cy="344673"/>
          </a:xfrm>
          <a:prstGeom prst="ellipse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>
              <a:solidFill>
                <a:schemeClr val="bg1"/>
              </a:solidFill>
            </a:endParaRPr>
          </a:p>
        </p:txBody>
      </p:sp>
      <p:cxnSp>
        <p:nvCxnSpPr>
          <p:cNvPr id="132" name="Elbow Connector 131"/>
          <p:cNvCxnSpPr>
            <a:stCxn id="21" idx="3"/>
            <a:endCxn id="122" idx="6"/>
          </p:cNvCxnSpPr>
          <p:nvPr/>
        </p:nvCxnSpPr>
        <p:spPr>
          <a:xfrm>
            <a:off x="5076937" y="1776519"/>
            <a:ext cx="196956" cy="2683523"/>
          </a:xfrm>
          <a:prstGeom prst="bentConnector3">
            <a:avLst>
              <a:gd name="adj1" fmla="val 500480"/>
            </a:avLst>
          </a:prstGeom>
          <a:ln>
            <a:solidFill>
              <a:schemeClr val="tx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>
            <a:stCxn id="122" idx="4"/>
            <a:endCxn id="101" idx="1"/>
          </p:cNvCxnSpPr>
          <p:nvPr/>
        </p:nvCxnSpPr>
        <p:spPr>
          <a:xfrm rot="16200000" flipH="1">
            <a:off x="4770402" y="4988152"/>
            <a:ext cx="733437" cy="21887"/>
          </a:xfrm>
          <a:prstGeom prst="line">
            <a:avLst/>
          </a:prstGeom>
          <a:ln>
            <a:solidFill>
              <a:schemeClr val="tx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Lightning Bolt 143"/>
          <p:cNvSpPr/>
          <p:nvPr/>
        </p:nvSpPr>
        <p:spPr>
          <a:xfrm flipH="1">
            <a:off x="5273893" y="5104954"/>
            <a:ext cx="295434" cy="246195"/>
          </a:xfrm>
          <a:prstGeom prst="lightningBolt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5470849" y="4860449"/>
            <a:ext cx="1846980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3200" dirty="0" smtClean="0"/>
              <a:t>Querying</a:t>
            </a:r>
            <a:endParaRPr lang="en-GB" sz="1000" dirty="0"/>
          </a:p>
        </p:txBody>
      </p:sp>
      <p:grpSp>
        <p:nvGrpSpPr>
          <p:cNvPr id="4" name="Group 116"/>
          <p:cNvGrpSpPr/>
          <p:nvPr/>
        </p:nvGrpSpPr>
        <p:grpSpPr>
          <a:xfrm>
            <a:off x="5724129" y="2420889"/>
            <a:ext cx="1872207" cy="936102"/>
            <a:chOff x="5724129" y="2420889"/>
            <a:chExt cx="1872207" cy="936102"/>
          </a:xfrm>
        </p:grpSpPr>
        <p:sp>
          <p:nvSpPr>
            <p:cNvPr id="76" name="Parallelogram 75"/>
            <p:cNvSpPr/>
            <p:nvPr/>
          </p:nvSpPr>
          <p:spPr>
            <a:xfrm>
              <a:off x="6516216" y="2420889"/>
              <a:ext cx="1080120" cy="648072"/>
            </a:xfrm>
            <a:prstGeom prst="parallelogram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cene3d>
              <a:camera prst="perspectiveFront" fov="5100000">
                <a:rot lat="0" lon="2100000" rev="0"/>
              </a:camera>
              <a:lightRig rig="flood" dir="t">
                <a:rot lat="0" lon="0" rev="13800000"/>
              </a:lightRig>
            </a:scene3d>
            <a:sp3d extrusionH="107950" prstMaterial="plastic">
              <a:bevelT w="82550" h="63500" prst="divot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bg1"/>
                  </a:solidFill>
                </a:rPr>
                <a:t>CDA XSD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cxnSp>
          <p:nvCxnSpPr>
            <p:cNvPr id="82" name="Straight Arrow Connector 81"/>
            <p:cNvCxnSpPr>
              <a:stCxn id="76" idx="5"/>
            </p:cNvCxnSpPr>
            <p:nvPr/>
          </p:nvCxnSpPr>
          <p:spPr>
            <a:xfrm rot="10800000" flipV="1">
              <a:off x="5724129" y="2744924"/>
              <a:ext cx="873097" cy="612067"/>
            </a:xfrm>
            <a:prstGeom prst="straightConnector1">
              <a:avLst/>
            </a:prstGeom>
            <a:ln>
              <a:solidFill>
                <a:schemeClr val="accent4">
                  <a:lumMod val="20000"/>
                  <a:lumOff val="8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114"/>
          <p:cNvGrpSpPr/>
          <p:nvPr/>
        </p:nvGrpSpPr>
        <p:grpSpPr>
          <a:xfrm>
            <a:off x="5717044" y="3212977"/>
            <a:ext cx="1951300" cy="648072"/>
            <a:chOff x="5717044" y="3212977"/>
            <a:chExt cx="1951300" cy="648072"/>
          </a:xfrm>
        </p:grpSpPr>
        <p:sp>
          <p:nvSpPr>
            <p:cNvPr id="79" name="Parallelogram 78"/>
            <p:cNvSpPr/>
            <p:nvPr/>
          </p:nvSpPr>
          <p:spPr>
            <a:xfrm>
              <a:off x="6444208" y="3212977"/>
              <a:ext cx="1224136" cy="648072"/>
            </a:xfrm>
            <a:prstGeom prst="parallelogram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cene3d>
              <a:camera prst="perspectiveFront" fov="5100000">
                <a:rot lat="0" lon="2100000" rev="0"/>
              </a:camera>
              <a:lightRig rig="flood" dir="t">
                <a:rot lat="0" lon="0" rev="13800000"/>
              </a:lightRig>
            </a:scene3d>
            <a:sp3d extrusionH="107950" prstMaterial="plastic">
              <a:bevelT w="82550" h="63500" prst="divot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err="1" smtClean="0">
                  <a:solidFill>
                    <a:schemeClr val="bg1"/>
                  </a:solidFill>
                </a:rPr>
                <a:t>epSOS</a:t>
              </a:r>
              <a:r>
                <a:rPr lang="en-GB" dirty="0" smtClean="0">
                  <a:solidFill>
                    <a:schemeClr val="bg1"/>
                  </a:solidFill>
                </a:rPr>
                <a:t> XSD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cxnSp>
          <p:nvCxnSpPr>
            <p:cNvPr id="83" name="Straight Arrow Connector 82"/>
            <p:cNvCxnSpPr/>
            <p:nvPr/>
          </p:nvCxnSpPr>
          <p:spPr>
            <a:xfrm rot="10800000">
              <a:off x="5717044" y="3429000"/>
              <a:ext cx="871181" cy="44409"/>
            </a:xfrm>
            <a:prstGeom prst="straightConnector1">
              <a:avLst/>
            </a:prstGeom>
            <a:ln>
              <a:solidFill>
                <a:schemeClr val="accent4">
                  <a:lumMod val="20000"/>
                  <a:lumOff val="8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Up-Down Arrow 90"/>
          <p:cNvSpPr/>
          <p:nvPr/>
        </p:nvSpPr>
        <p:spPr>
          <a:xfrm>
            <a:off x="7812360" y="764704"/>
            <a:ext cx="648072" cy="4536504"/>
          </a:xfrm>
          <a:prstGeom prst="upDown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IHE</a:t>
            </a:r>
            <a:endParaRPr lang="en-GB" dirty="0">
              <a:solidFill>
                <a:schemeClr val="bg1"/>
              </a:solidFill>
            </a:endParaRPr>
          </a:p>
        </p:txBody>
      </p:sp>
      <p:grpSp>
        <p:nvGrpSpPr>
          <p:cNvPr id="7" name="Group 132"/>
          <p:cNvGrpSpPr/>
          <p:nvPr/>
        </p:nvGrpSpPr>
        <p:grpSpPr>
          <a:xfrm>
            <a:off x="2627784" y="4941168"/>
            <a:ext cx="2520280" cy="648072"/>
            <a:chOff x="2627784" y="4941168"/>
            <a:chExt cx="2520280" cy="648072"/>
          </a:xfrm>
        </p:grpSpPr>
        <p:sp>
          <p:nvSpPr>
            <p:cNvPr id="120" name="Parallelogram 119"/>
            <p:cNvSpPr/>
            <p:nvPr/>
          </p:nvSpPr>
          <p:spPr>
            <a:xfrm>
              <a:off x="2627784" y="4941168"/>
              <a:ext cx="1080120" cy="648072"/>
            </a:xfrm>
            <a:prstGeom prst="parallelogram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cene3d>
              <a:camera prst="perspectiveFront" fov="5100000">
                <a:rot lat="0" lon="2100000" rev="0"/>
              </a:camera>
              <a:lightRig rig="flood" dir="t">
                <a:rot lat="0" lon="0" rev="13800000"/>
              </a:lightRig>
            </a:scene3d>
            <a:sp3d extrusionH="107950" prstMaterial="plastic">
              <a:bevelT w="82550" h="63500" prst="divot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bg1"/>
                  </a:solidFill>
                </a:rPr>
                <a:t>13606 XSD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cxnSp>
          <p:nvCxnSpPr>
            <p:cNvPr id="130" name="Elbow Connector 129"/>
            <p:cNvCxnSpPr>
              <a:stCxn id="120" idx="2"/>
              <a:endCxn id="101" idx="1"/>
            </p:cNvCxnSpPr>
            <p:nvPr/>
          </p:nvCxnSpPr>
          <p:spPr>
            <a:xfrm>
              <a:off x="3626895" y="5265204"/>
              <a:ext cx="1521169" cy="100611"/>
            </a:xfrm>
            <a:prstGeom prst="bentConnector2">
              <a:avLst/>
            </a:prstGeom>
            <a:ln>
              <a:solidFill>
                <a:schemeClr val="accent4">
                  <a:lumMod val="20000"/>
                  <a:lumOff val="8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38"/>
          <p:cNvGrpSpPr/>
          <p:nvPr/>
        </p:nvGrpSpPr>
        <p:grpSpPr>
          <a:xfrm>
            <a:off x="5717043" y="1556792"/>
            <a:ext cx="2030393" cy="1358180"/>
            <a:chOff x="5717043" y="1556792"/>
            <a:chExt cx="2030393" cy="1358180"/>
          </a:xfrm>
        </p:grpSpPr>
        <p:sp>
          <p:nvSpPr>
            <p:cNvPr id="135" name="Parallelogram 134"/>
            <p:cNvSpPr/>
            <p:nvPr/>
          </p:nvSpPr>
          <p:spPr>
            <a:xfrm>
              <a:off x="6523300" y="1556792"/>
              <a:ext cx="1224136" cy="648072"/>
            </a:xfrm>
            <a:prstGeom prst="parallelogram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cene3d>
              <a:camera prst="perspectiveFront" fov="5100000">
                <a:rot lat="0" lon="2100000" rev="0"/>
              </a:camera>
              <a:lightRig rig="flood" dir="t">
                <a:rot lat="0" lon="0" rev="13800000"/>
              </a:lightRig>
            </a:scene3d>
            <a:sp3d extrusionH="107950" prstMaterial="plastic">
              <a:bevelT w="82550" h="63500" prst="divot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bg1"/>
                  </a:solidFill>
                </a:rPr>
                <a:t>HL7v2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cxnSp>
          <p:nvCxnSpPr>
            <p:cNvPr id="136" name="Straight Arrow Connector 135"/>
            <p:cNvCxnSpPr>
              <a:endCxn id="26" idx="2"/>
            </p:cNvCxnSpPr>
            <p:nvPr/>
          </p:nvCxnSpPr>
          <p:spPr>
            <a:xfrm rot="5400000">
              <a:off x="5643308" y="1890961"/>
              <a:ext cx="1097746" cy="950275"/>
            </a:xfrm>
            <a:prstGeom prst="straightConnector1">
              <a:avLst/>
            </a:prstGeom>
            <a:ln>
              <a:solidFill>
                <a:schemeClr val="accent4">
                  <a:lumMod val="20000"/>
                  <a:lumOff val="8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852936"/>
            <a:ext cx="7772400" cy="1440160"/>
          </a:xfrm>
        </p:spPr>
        <p:txBody>
          <a:bodyPr/>
          <a:lstStyle/>
          <a:p>
            <a:r>
              <a:rPr lang="en-GB" dirty="0" smtClean="0"/>
              <a:t>The Archetype framework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0"/>
            <a:ext cx="8564488" cy="648072"/>
          </a:xfrm>
        </p:spPr>
        <p:txBody>
          <a:bodyPr/>
          <a:lstStyle/>
          <a:p>
            <a:r>
              <a:rPr lang="en-GB" dirty="0" smtClean="0"/>
              <a:t>Historical Industry Structure</a:t>
            </a:r>
            <a:endParaRPr lang="en-GB" dirty="0"/>
          </a:p>
        </p:txBody>
      </p:sp>
      <p:grpSp>
        <p:nvGrpSpPr>
          <p:cNvPr id="107" name="Group 106"/>
          <p:cNvGrpSpPr/>
          <p:nvPr/>
        </p:nvGrpSpPr>
        <p:grpSpPr>
          <a:xfrm>
            <a:off x="3779912" y="946544"/>
            <a:ext cx="3384376" cy="5832648"/>
            <a:chOff x="3779912" y="946544"/>
            <a:chExt cx="3384376" cy="5832648"/>
          </a:xfrm>
        </p:grpSpPr>
        <p:cxnSp>
          <p:nvCxnSpPr>
            <p:cNvPr id="28" name="Straight Connector 27"/>
            <p:cNvCxnSpPr/>
            <p:nvPr/>
          </p:nvCxnSpPr>
          <p:spPr>
            <a:xfrm rot="5400000">
              <a:off x="863588" y="3862868"/>
              <a:ext cx="5832648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5" name="Group 104"/>
            <p:cNvGrpSpPr/>
            <p:nvPr/>
          </p:nvGrpSpPr>
          <p:grpSpPr>
            <a:xfrm>
              <a:off x="3923928" y="1052736"/>
              <a:ext cx="3240360" cy="5370403"/>
              <a:chOff x="3923928" y="1052736"/>
              <a:chExt cx="3240360" cy="5370403"/>
            </a:xfrm>
          </p:grpSpPr>
          <p:sp>
            <p:nvSpPr>
              <p:cNvPr id="100" name="TextBox 99"/>
              <p:cNvSpPr txBox="1"/>
              <p:nvPr/>
            </p:nvSpPr>
            <p:spPr>
              <a:xfrm>
                <a:off x="3923928" y="5099700"/>
                <a:ext cx="187220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 smtClean="0"/>
                  <a:t>...consume </a:t>
                </a:r>
              </a:p>
              <a:p>
                <a:r>
                  <a:rPr lang="en-GB" sz="1600" dirty="0" smtClean="0"/>
                  <a:t>documents and </a:t>
                </a:r>
                <a:r>
                  <a:rPr lang="en-GB" sz="1600" dirty="0" err="1" smtClean="0"/>
                  <a:t>msg</a:t>
                </a:r>
                <a:r>
                  <a:rPr lang="en-GB" sz="1600" dirty="0" smtClean="0"/>
                  <a:t> specs</a:t>
                </a:r>
                <a:endParaRPr lang="en-GB" sz="1600" dirty="0"/>
              </a:p>
            </p:txBody>
          </p:sp>
          <p:grpSp>
            <p:nvGrpSpPr>
              <p:cNvPr id="171" name="Group 170"/>
              <p:cNvGrpSpPr/>
              <p:nvPr/>
            </p:nvGrpSpPr>
            <p:grpSpPr>
              <a:xfrm>
                <a:off x="6588224" y="4275094"/>
                <a:ext cx="216024" cy="594066"/>
                <a:chOff x="3347864" y="4221088"/>
                <a:chExt cx="216024" cy="594066"/>
              </a:xfrm>
              <a:solidFill>
                <a:srgbClr val="FFFF00"/>
              </a:solidFill>
            </p:grpSpPr>
            <p:cxnSp>
              <p:nvCxnSpPr>
                <p:cNvPr id="172" name="Straight Connector 171"/>
                <p:cNvCxnSpPr/>
                <p:nvPr/>
              </p:nvCxnSpPr>
              <p:spPr>
                <a:xfrm rot="5400000">
                  <a:off x="3266855" y="4626133"/>
                  <a:ext cx="270030" cy="108012"/>
                </a:xfrm>
                <a:prstGeom prst="line">
                  <a:avLst/>
                </a:prstGeom>
                <a:grpFill/>
                <a:ln w="28575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Straight Connector 172"/>
                <p:cNvCxnSpPr/>
                <p:nvPr/>
              </p:nvCxnSpPr>
              <p:spPr>
                <a:xfrm rot="16200000" flipH="1">
                  <a:off x="3374867" y="4626133"/>
                  <a:ext cx="270030" cy="108012"/>
                </a:xfrm>
                <a:prstGeom prst="line">
                  <a:avLst/>
                </a:prstGeom>
                <a:grpFill/>
                <a:ln w="28575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4" name="Straight Connector 173"/>
                <p:cNvCxnSpPr/>
                <p:nvPr/>
              </p:nvCxnSpPr>
              <p:spPr>
                <a:xfrm rot="5400000">
                  <a:off x="3374867" y="4464115"/>
                  <a:ext cx="162018" cy="0"/>
                </a:xfrm>
                <a:prstGeom prst="line">
                  <a:avLst/>
                </a:prstGeom>
                <a:grpFill/>
                <a:ln w="28575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5" name="Straight Connector 174"/>
                <p:cNvCxnSpPr/>
                <p:nvPr/>
              </p:nvCxnSpPr>
              <p:spPr>
                <a:xfrm>
                  <a:off x="3347864" y="4437112"/>
                  <a:ext cx="216024" cy="0"/>
                </a:xfrm>
                <a:prstGeom prst="line">
                  <a:avLst/>
                </a:prstGeom>
                <a:grpFill/>
                <a:ln w="28575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6" name="Oval 175"/>
                <p:cNvSpPr/>
                <p:nvPr/>
              </p:nvSpPr>
              <p:spPr>
                <a:xfrm>
                  <a:off x="3376232" y="4221088"/>
                  <a:ext cx="162018" cy="162018"/>
                </a:xfrm>
                <a:prstGeom prst="ellips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28575">
                  <a:solidFill>
                    <a:schemeClr val="accent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77" name="Group 176"/>
              <p:cNvGrpSpPr/>
              <p:nvPr/>
            </p:nvGrpSpPr>
            <p:grpSpPr>
              <a:xfrm>
                <a:off x="6300192" y="4275094"/>
                <a:ext cx="216024" cy="594066"/>
                <a:chOff x="3347864" y="4221088"/>
                <a:chExt cx="216024" cy="594066"/>
              </a:xfrm>
              <a:solidFill>
                <a:srgbClr val="FFFF00"/>
              </a:solidFill>
            </p:grpSpPr>
            <p:cxnSp>
              <p:nvCxnSpPr>
                <p:cNvPr id="178" name="Straight Connector 177"/>
                <p:cNvCxnSpPr/>
                <p:nvPr/>
              </p:nvCxnSpPr>
              <p:spPr>
                <a:xfrm rot="5400000">
                  <a:off x="3266855" y="4626133"/>
                  <a:ext cx="270030" cy="108012"/>
                </a:xfrm>
                <a:prstGeom prst="line">
                  <a:avLst/>
                </a:prstGeom>
                <a:grpFill/>
                <a:ln w="28575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Straight Connector 178"/>
                <p:cNvCxnSpPr/>
                <p:nvPr/>
              </p:nvCxnSpPr>
              <p:spPr>
                <a:xfrm rot="16200000" flipH="1">
                  <a:off x="3374867" y="4626133"/>
                  <a:ext cx="270030" cy="108012"/>
                </a:xfrm>
                <a:prstGeom prst="line">
                  <a:avLst/>
                </a:prstGeom>
                <a:grpFill/>
                <a:ln w="28575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0" name="Straight Connector 179"/>
                <p:cNvCxnSpPr/>
                <p:nvPr/>
              </p:nvCxnSpPr>
              <p:spPr>
                <a:xfrm rot="5400000">
                  <a:off x="3374867" y="4464115"/>
                  <a:ext cx="162018" cy="0"/>
                </a:xfrm>
                <a:prstGeom prst="line">
                  <a:avLst/>
                </a:prstGeom>
                <a:grpFill/>
                <a:ln w="28575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1" name="Straight Connector 180"/>
                <p:cNvCxnSpPr/>
                <p:nvPr/>
              </p:nvCxnSpPr>
              <p:spPr>
                <a:xfrm>
                  <a:off x="3347864" y="4437112"/>
                  <a:ext cx="216024" cy="0"/>
                </a:xfrm>
                <a:prstGeom prst="line">
                  <a:avLst/>
                </a:prstGeom>
                <a:grpFill/>
                <a:ln w="28575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82" name="Oval 181"/>
                <p:cNvSpPr/>
                <p:nvPr/>
              </p:nvSpPr>
              <p:spPr>
                <a:xfrm>
                  <a:off x="3376232" y="4221088"/>
                  <a:ext cx="162018" cy="162018"/>
                </a:xfrm>
                <a:prstGeom prst="ellips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28575">
                  <a:solidFill>
                    <a:schemeClr val="accent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183" name="TextBox 182"/>
              <p:cNvSpPr txBox="1"/>
              <p:nvPr/>
            </p:nvSpPr>
            <p:spPr>
              <a:xfrm>
                <a:off x="5796136" y="5099700"/>
                <a:ext cx="1368152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 smtClean="0">
                    <a:solidFill>
                      <a:srgbClr val="FFFF00"/>
                    </a:solidFill>
                  </a:rPr>
                  <a:t>developers </a:t>
                </a:r>
              </a:p>
              <a:p>
                <a:r>
                  <a:rPr lang="en-GB" sz="1600" dirty="0" smtClean="0"/>
                  <a:t>... make up what they don’t understand</a:t>
                </a:r>
                <a:endParaRPr lang="en-GB" sz="1600" dirty="0"/>
              </a:p>
            </p:txBody>
          </p:sp>
          <p:grpSp>
            <p:nvGrpSpPr>
              <p:cNvPr id="222" name="Group 221"/>
              <p:cNvGrpSpPr/>
              <p:nvPr/>
            </p:nvGrpSpPr>
            <p:grpSpPr>
              <a:xfrm>
                <a:off x="4499992" y="4347102"/>
                <a:ext cx="216024" cy="594066"/>
                <a:chOff x="3347864" y="4221088"/>
                <a:chExt cx="216024" cy="594066"/>
              </a:xfrm>
              <a:solidFill>
                <a:schemeClr val="bg2">
                  <a:lumMod val="20000"/>
                  <a:lumOff val="80000"/>
                </a:schemeClr>
              </a:solidFill>
            </p:grpSpPr>
            <p:cxnSp>
              <p:nvCxnSpPr>
                <p:cNvPr id="223" name="Straight Connector 222"/>
                <p:cNvCxnSpPr/>
                <p:nvPr/>
              </p:nvCxnSpPr>
              <p:spPr>
                <a:xfrm rot="5400000">
                  <a:off x="3266855" y="4626133"/>
                  <a:ext cx="270030" cy="108012"/>
                </a:xfrm>
                <a:prstGeom prst="line">
                  <a:avLst/>
                </a:prstGeom>
                <a:grpFill/>
                <a:ln w="28575">
                  <a:solidFill>
                    <a:schemeClr val="tx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4" name="Straight Connector 223"/>
                <p:cNvCxnSpPr/>
                <p:nvPr/>
              </p:nvCxnSpPr>
              <p:spPr>
                <a:xfrm rot="16200000" flipH="1">
                  <a:off x="3374867" y="4626133"/>
                  <a:ext cx="270030" cy="108012"/>
                </a:xfrm>
                <a:prstGeom prst="line">
                  <a:avLst/>
                </a:prstGeom>
                <a:grpFill/>
                <a:ln w="28575">
                  <a:solidFill>
                    <a:schemeClr val="tx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5" name="Straight Connector 224"/>
                <p:cNvCxnSpPr/>
                <p:nvPr/>
              </p:nvCxnSpPr>
              <p:spPr>
                <a:xfrm rot="5400000">
                  <a:off x="3374867" y="4464115"/>
                  <a:ext cx="162018" cy="0"/>
                </a:xfrm>
                <a:prstGeom prst="line">
                  <a:avLst/>
                </a:prstGeom>
                <a:grpFill/>
                <a:ln w="28575">
                  <a:solidFill>
                    <a:schemeClr val="tx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6" name="Straight Connector 225"/>
                <p:cNvCxnSpPr/>
                <p:nvPr/>
              </p:nvCxnSpPr>
              <p:spPr>
                <a:xfrm>
                  <a:off x="3347864" y="4437112"/>
                  <a:ext cx="216024" cy="0"/>
                </a:xfrm>
                <a:prstGeom prst="line">
                  <a:avLst/>
                </a:prstGeom>
                <a:grpFill/>
                <a:ln w="28575">
                  <a:solidFill>
                    <a:schemeClr val="tx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7" name="Oval 226"/>
                <p:cNvSpPr/>
                <p:nvPr/>
              </p:nvSpPr>
              <p:spPr>
                <a:xfrm>
                  <a:off x="3376232" y="4221088"/>
                  <a:ext cx="162018" cy="162018"/>
                </a:xfrm>
                <a:prstGeom prst="ellipse">
                  <a:avLst/>
                </a:prstGeom>
                <a:grpFill/>
                <a:ln w="28575">
                  <a:solidFill>
                    <a:schemeClr val="tx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315" name="TextBox 314"/>
              <p:cNvSpPr txBox="1"/>
              <p:nvPr/>
            </p:nvSpPr>
            <p:spPr>
              <a:xfrm>
                <a:off x="4211960" y="1052736"/>
                <a:ext cx="255736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 smtClean="0">
                    <a:solidFill>
                      <a:srgbClr val="FFFF00"/>
                    </a:solidFill>
                  </a:rPr>
                  <a:t>VENDOR / INTEGRATOR</a:t>
                </a:r>
                <a:endParaRPr lang="en-GB" sz="1600" dirty="0"/>
              </a:p>
            </p:txBody>
          </p:sp>
        </p:grpSp>
      </p:grpSp>
      <p:grpSp>
        <p:nvGrpSpPr>
          <p:cNvPr id="103" name="Group 102"/>
          <p:cNvGrpSpPr/>
          <p:nvPr/>
        </p:nvGrpSpPr>
        <p:grpSpPr>
          <a:xfrm>
            <a:off x="1979712" y="908720"/>
            <a:ext cx="1728193" cy="5904656"/>
            <a:chOff x="1979712" y="908720"/>
            <a:chExt cx="1728193" cy="5904656"/>
          </a:xfrm>
        </p:grpSpPr>
        <p:cxnSp>
          <p:nvCxnSpPr>
            <p:cNvPr id="27" name="Straight Connector 26"/>
            <p:cNvCxnSpPr/>
            <p:nvPr/>
          </p:nvCxnSpPr>
          <p:spPr>
            <a:xfrm rot="5400000">
              <a:off x="-972616" y="3861048"/>
              <a:ext cx="5904656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1979713" y="5099700"/>
              <a:ext cx="1728192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>
                  <a:solidFill>
                    <a:srgbClr val="FFFF00"/>
                  </a:solidFill>
                </a:rPr>
                <a:t>...</a:t>
              </a:r>
              <a:r>
                <a:rPr lang="en-GB" sz="1600" dirty="0" smtClean="0"/>
                <a:t> Write data specs, minimum data sets, schemas for DS, referral etc</a:t>
              </a:r>
              <a:endParaRPr lang="en-GB" sz="1600" dirty="0"/>
            </a:p>
          </p:txBody>
        </p:sp>
        <p:grpSp>
          <p:nvGrpSpPr>
            <p:cNvPr id="38" name="Group 37"/>
            <p:cNvGrpSpPr/>
            <p:nvPr/>
          </p:nvGrpSpPr>
          <p:grpSpPr>
            <a:xfrm>
              <a:off x="3059832" y="4419110"/>
              <a:ext cx="216024" cy="594066"/>
              <a:chOff x="3347864" y="4221088"/>
              <a:chExt cx="216024" cy="594066"/>
            </a:xfrm>
            <a:solidFill>
              <a:schemeClr val="bg2">
                <a:lumMod val="20000"/>
                <a:lumOff val="80000"/>
              </a:schemeClr>
            </a:solidFill>
          </p:grpSpPr>
          <p:cxnSp>
            <p:nvCxnSpPr>
              <p:cNvPr id="33" name="Straight Connector 32"/>
              <p:cNvCxnSpPr/>
              <p:nvPr/>
            </p:nvCxnSpPr>
            <p:spPr>
              <a:xfrm rot="5400000">
                <a:off x="3266855" y="4626133"/>
                <a:ext cx="270030" cy="108012"/>
              </a:xfrm>
              <a:prstGeom prst="line">
                <a:avLst/>
              </a:prstGeom>
              <a:grpFill/>
              <a:ln w="28575">
                <a:solidFill>
                  <a:schemeClr val="tx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16200000" flipH="1">
                <a:off x="3374867" y="4626133"/>
                <a:ext cx="270030" cy="108012"/>
              </a:xfrm>
              <a:prstGeom prst="line">
                <a:avLst/>
              </a:prstGeom>
              <a:grpFill/>
              <a:ln w="28575">
                <a:solidFill>
                  <a:schemeClr val="tx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rot="5400000">
                <a:off x="3374867" y="4464115"/>
                <a:ext cx="162018" cy="0"/>
              </a:xfrm>
              <a:prstGeom prst="line">
                <a:avLst/>
              </a:prstGeom>
              <a:grpFill/>
              <a:ln w="28575">
                <a:solidFill>
                  <a:schemeClr val="tx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3347864" y="4437112"/>
                <a:ext cx="216024" cy="0"/>
              </a:xfrm>
              <a:prstGeom prst="line">
                <a:avLst/>
              </a:prstGeom>
              <a:grpFill/>
              <a:ln w="28575">
                <a:solidFill>
                  <a:schemeClr val="tx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Oval 36"/>
              <p:cNvSpPr/>
              <p:nvPr/>
            </p:nvSpPr>
            <p:spPr>
              <a:xfrm>
                <a:off x="3376232" y="4221088"/>
                <a:ext cx="162018" cy="162018"/>
              </a:xfrm>
              <a:prstGeom prst="ellipse">
                <a:avLst/>
              </a:prstGeom>
              <a:grpFill/>
              <a:ln w="28575">
                <a:solidFill>
                  <a:schemeClr val="tx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>
              <a:off x="2843808" y="4275094"/>
              <a:ext cx="216024" cy="594066"/>
              <a:chOff x="3347864" y="4221088"/>
              <a:chExt cx="216024" cy="594066"/>
            </a:xfrm>
            <a:solidFill>
              <a:schemeClr val="bg2">
                <a:lumMod val="20000"/>
                <a:lumOff val="80000"/>
              </a:schemeClr>
            </a:solidFill>
          </p:grpSpPr>
          <p:cxnSp>
            <p:nvCxnSpPr>
              <p:cNvPr id="46" name="Straight Connector 45"/>
              <p:cNvCxnSpPr/>
              <p:nvPr/>
            </p:nvCxnSpPr>
            <p:spPr>
              <a:xfrm rot="5400000">
                <a:off x="3266855" y="4626133"/>
                <a:ext cx="270030" cy="108012"/>
              </a:xfrm>
              <a:prstGeom prst="line">
                <a:avLst/>
              </a:prstGeom>
              <a:grpFill/>
              <a:ln w="28575">
                <a:solidFill>
                  <a:schemeClr val="tx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16200000" flipH="1">
                <a:off x="3374867" y="4626133"/>
                <a:ext cx="270030" cy="108012"/>
              </a:xfrm>
              <a:prstGeom prst="line">
                <a:avLst/>
              </a:prstGeom>
              <a:grpFill/>
              <a:ln w="28575">
                <a:solidFill>
                  <a:schemeClr val="tx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5400000">
                <a:off x="3374867" y="4464115"/>
                <a:ext cx="162018" cy="0"/>
              </a:xfrm>
              <a:prstGeom prst="line">
                <a:avLst/>
              </a:prstGeom>
              <a:grpFill/>
              <a:ln w="28575">
                <a:solidFill>
                  <a:schemeClr val="tx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3347864" y="4437112"/>
                <a:ext cx="216024" cy="0"/>
              </a:xfrm>
              <a:prstGeom prst="line">
                <a:avLst/>
              </a:prstGeom>
              <a:grpFill/>
              <a:ln w="28575">
                <a:solidFill>
                  <a:schemeClr val="tx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Oval 49"/>
              <p:cNvSpPr/>
              <p:nvPr/>
            </p:nvSpPr>
            <p:spPr>
              <a:xfrm>
                <a:off x="3376232" y="4221088"/>
                <a:ext cx="162018" cy="162018"/>
              </a:xfrm>
              <a:prstGeom prst="ellipse">
                <a:avLst/>
              </a:prstGeom>
              <a:grpFill/>
              <a:ln w="28575">
                <a:solidFill>
                  <a:schemeClr val="tx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51" name="Group 50"/>
            <p:cNvGrpSpPr/>
            <p:nvPr/>
          </p:nvGrpSpPr>
          <p:grpSpPr>
            <a:xfrm>
              <a:off x="2555776" y="4419110"/>
              <a:ext cx="216024" cy="594066"/>
              <a:chOff x="3347864" y="4221088"/>
              <a:chExt cx="216024" cy="594066"/>
            </a:xfrm>
            <a:solidFill>
              <a:schemeClr val="bg2">
                <a:lumMod val="20000"/>
                <a:lumOff val="80000"/>
              </a:schemeClr>
            </a:solidFill>
          </p:grpSpPr>
          <p:cxnSp>
            <p:nvCxnSpPr>
              <p:cNvPr id="52" name="Straight Connector 51"/>
              <p:cNvCxnSpPr/>
              <p:nvPr/>
            </p:nvCxnSpPr>
            <p:spPr>
              <a:xfrm rot="5400000">
                <a:off x="3266855" y="4626133"/>
                <a:ext cx="270030" cy="108012"/>
              </a:xfrm>
              <a:prstGeom prst="line">
                <a:avLst/>
              </a:prstGeom>
              <a:grpFill/>
              <a:ln w="28575">
                <a:solidFill>
                  <a:schemeClr val="tx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16200000" flipH="1">
                <a:off x="3374867" y="4626133"/>
                <a:ext cx="270030" cy="108012"/>
              </a:xfrm>
              <a:prstGeom prst="line">
                <a:avLst/>
              </a:prstGeom>
              <a:grpFill/>
              <a:ln w="28575">
                <a:solidFill>
                  <a:schemeClr val="tx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5400000">
                <a:off x="3374867" y="4464115"/>
                <a:ext cx="162018" cy="0"/>
              </a:xfrm>
              <a:prstGeom prst="line">
                <a:avLst/>
              </a:prstGeom>
              <a:grpFill/>
              <a:ln w="28575">
                <a:solidFill>
                  <a:schemeClr val="tx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>
                <a:off x="3347864" y="4437112"/>
                <a:ext cx="216024" cy="0"/>
              </a:xfrm>
              <a:prstGeom prst="line">
                <a:avLst/>
              </a:prstGeom>
              <a:grpFill/>
              <a:ln w="28575">
                <a:solidFill>
                  <a:schemeClr val="tx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Oval 55"/>
              <p:cNvSpPr/>
              <p:nvPr/>
            </p:nvSpPr>
            <p:spPr>
              <a:xfrm>
                <a:off x="3376232" y="4221088"/>
                <a:ext cx="162018" cy="162018"/>
              </a:xfrm>
              <a:prstGeom prst="ellipse">
                <a:avLst/>
              </a:prstGeom>
              <a:grpFill/>
              <a:ln w="28575">
                <a:solidFill>
                  <a:schemeClr val="tx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57" name="Flowchart: Multidocument 56"/>
            <p:cNvSpPr/>
            <p:nvPr/>
          </p:nvSpPr>
          <p:spPr>
            <a:xfrm>
              <a:off x="2123728" y="2420888"/>
              <a:ext cx="1296144" cy="648072"/>
            </a:xfrm>
            <a:prstGeom prst="flowChartMultidocumen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bg1"/>
                  </a:solidFill>
                  <a:latin typeface="Arial Narrow" pitchFamily="34" charset="0"/>
                </a:rPr>
                <a:t>data dictionaries</a:t>
              </a:r>
              <a:endParaRPr lang="en-GB" sz="1600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316" name="TextBox 315"/>
            <p:cNvSpPr txBox="1"/>
            <p:nvPr/>
          </p:nvSpPr>
          <p:spPr>
            <a:xfrm>
              <a:off x="2195736" y="1052736"/>
              <a:ext cx="14526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smtClean="0">
                  <a:solidFill>
                    <a:srgbClr val="FFFF00"/>
                  </a:solidFill>
                </a:rPr>
                <a:t>GOVs / </a:t>
              </a:r>
              <a:r>
                <a:rPr lang="en-GB" sz="1600" dirty="0" err="1" smtClean="0">
                  <a:solidFill>
                    <a:srgbClr val="FFFF00"/>
                  </a:solidFill>
                </a:rPr>
                <a:t>MoHs</a:t>
              </a:r>
              <a:endParaRPr lang="en-GB" sz="1600" dirty="0"/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6830200" y="836712"/>
            <a:ext cx="2212874" cy="5832648"/>
            <a:chOff x="6830200" y="836712"/>
            <a:chExt cx="2212874" cy="5832648"/>
          </a:xfrm>
        </p:grpSpPr>
        <p:cxnSp>
          <p:nvCxnSpPr>
            <p:cNvPr id="263" name="Straight Connector 262"/>
            <p:cNvCxnSpPr/>
            <p:nvPr/>
          </p:nvCxnSpPr>
          <p:spPr>
            <a:xfrm rot="5400000">
              <a:off x="4319972" y="3753036"/>
              <a:ext cx="5832648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8" name="Group 107"/>
            <p:cNvGrpSpPr/>
            <p:nvPr/>
          </p:nvGrpSpPr>
          <p:grpSpPr>
            <a:xfrm>
              <a:off x="6830200" y="836712"/>
              <a:ext cx="2212874" cy="5093985"/>
              <a:chOff x="6830200" y="836712"/>
              <a:chExt cx="2212874" cy="5093985"/>
            </a:xfrm>
          </p:grpSpPr>
          <p:grpSp>
            <p:nvGrpSpPr>
              <p:cNvPr id="262" name="Group 261"/>
              <p:cNvGrpSpPr/>
              <p:nvPr/>
            </p:nvGrpSpPr>
            <p:grpSpPr>
              <a:xfrm>
                <a:off x="7591872" y="2329135"/>
                <a:ext cx="1008112" cy="1381244"/>
                <a:chOff x="7884368" y="1556792"/>
                <a:chExt cx="1008112" cy="1381244"/>
              </a:xfrm>
            </p:grpSpPr>
            <p:sp>
              <p:nvSpPr>
                <p:cNvPr id="186" name="Can 185"/>
                <p:cNvSpPr/>
                <p:nvPr/>
              </p:nvSpPr>
              <p:spPr>
                <a:xfrm>
                  <a:off x="7884368" y="2204864"/>
                  <a:ext cx="1008112" cy="733172"/>
                </a:xfrm>
                <a:prstGeom prst="can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  <a:ln>
                  <a:solidFill>
                    <a:schemeClr val="accent3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>
                      <a:solidFill>
                        <a:schemeClr val="bg1"/>
                      </a:solidFill>
                    </a:rPr>
                    <a:t>&amp; </a:t>
                  </a:r>
                  <a:r>
                    <a:rPr lang="en-GB" sz="1600" dirty="0" smtClean="0">
                      <a:solidFill>
                        <a:schemeClr val="bg1"/>
                      </a:solidFill>
                      <a:latin typeface="Arial Narrow" pitchFamily="34" charset="0"/>
                    </a:rPr>
                    <a:t>SYSTEMS</a:t>
                  </a:r>
                </a:p>
                <a:p>
                  <a:pPr algn="ctr"/>
                  <a:endParaRPr lang="en-GB" dirty="0"/>
                </a:p>
              </p:txBody>
            </p:sp>
            <p:sp>
              <p:nvSpPr>
                <p:cNvPr id="187" name="Rectangle 186"/>
                <p:cNvSpPr/>
                <p:nvPr/>
              </p:nvSpPr>
              <p:spPr>
                <a:xfrm>
                  <a:off x="7884368" y="1916832"/>
                  <a:ext cx="1008112" cy="274940"/>
                </a:xfrm>
                <a:prstGeom prst="rect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  <a:ln>
                  <a:solidFill>
                    <a:schemeClr val="accent3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>
                      <a:solidFill>
                        <a:schemeClr val="bg1"/>
                      </a:solidFill>
                    </a:rPr>
                    <a:t>APPS</a:t>
                  </a:r>
                </a:p>
              </p:txBody>
            </p:sp>
            <p:sp>
              <p:nvSpPr>
                <p:cNvPr id="258" name="Rectangle 257"/>
                <p:cNvSpPr/>
                <p:nvPr/>
              </p:nvSpPr>
              <p:spPr>
                <a:xfrm>
                  <a:off x="7884368" y="1556792"/>
                  <a:ext cx="1008112" cy="274940"/>
                </a:xfrm>
                <a:prstGeom prst="rect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  <a:ln>
                  <a:solidFill>
                    <a:schemeClr val="accent3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err="1" smtClean="0">
                      <a:solidFill>
                        <a:schemeClr val="bg1"/>
                      </a:solidFill>
                      <a:latin typeface="Arial Narrow" pitchFamily="34" charset="0"/>
                    </a:rPr>
                    <a:t>Present’n</a:t>
                  </a:r>
                  <a:endParaRPr lang="en-GB" dirty="0" smtClean="0">
                    <a:solidFill>
                      <a:schemeClr val="bg1"/>
                    </a:solidFill>
                    <a:latin typeface="Arial Narrow" pitchFamily="34" charset="0"/>
                  </a:endParaRPr>
                </a:p>
              </p:txBody>
            </p:sp>
          </p:grpSp>
          <p:cxnSp>
            <p:nvCxnSpPr>
              <p:cNvPr id="234" name="Straight Arrow Connector 233"/>
              <p:cNvCxnSpPr/>
              <p:nvPr/>
            </p:nvCxnSpPr>
            <p:spPr>
              <a:xfrm>
                <a:off x="6871792" y="1988840"/>
                <a:ext cx="720080" cy="47776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Straight Arrow Connector 236"/>
              <p:cNvCxnSpPr/>
              <p:nvPr/>
            </p:nvCxnSpPr>
            <p:spPr>
              <a:xfrm>
                <a:off x="6943800" y="2744924"/>
                <a:ext cx="648072" cy="81721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Straight Arrow Connector 239"/>
              <p:cNvCxnSpPr/>
              <p:nvPr/>
            </p:nvCxnSpPr>
            <p:spPr>
              <a:xfrm flipV="1">
                <a:off x="6830200" y="3343793"/>
                <a:ext cx="761672" cy="15721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4" name="TextBox 273"/>
              <p:cNvSpPr txBox="1"/>
              <p:nvPr/>
            </p:nvSpPr>
            <p:spPr>
              <a:xfrm>
                <a:off x="7380312" y="5099700"/>
                <a:ext cx="1447832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 smtClean="0">
                    <a:solidFill>
                      <a:srgbClr val="FFFF00"/>
                    </a:solidFill>
                  </a:rPr>
                  <a:t>PROVIDERS </a:t>
                </a:r>
              </a:p>
              <a:p>
                <a:r>
                  <a:rPr lang="en-GB" sz="1600" dirty="0" smtClean="0"/>
                  <a:t>Buy (poor)</a:t>
                </a:r>
              </a:p>
              <a:p>
                <a:r>
                  <a:rPr lang="en-GB" sz="1600" dirty="0" smtClean="0"/>
                  <a:t>Solutions</a:t>
                </a:r>
                <a:endParaRPr lang="en-GB" sz="1600" dirty="0" smtClean="0">
                  <a:sym typeface="Wingdings" pitchFamily="2" charset="2"/>
                </a:endParaRPr>
              </a:p>
            </p:txBody>
          </p:sp>
          <p:pic>
            <p:nvPicPr>
              <p:cNvPr id="2050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380312" y="4147914"/>
                <a:ext cx="1417621" cy="721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292" name="Group 291"/>
              <p:cNvGrpSpPr/>
              <p:nvPr/>
            </p:nvGrpSpPr>
            <p:grpSpPr>
              <a:xfrm>
                <a:off x="7884368" y="1178750"/>
                <a:ext cx="216024" cy="594066"/>
                <a:chOff x="3347864" y="4221088"/>
                <a:chExt cx="216024" cy="594066"/>
              </a:xfrm>
              <a:solidFill>
                <a:schemeClr val="accent6">
                  <a:lumMod val="75000"/>
                </a:schemeClr>
              </a:solidFill>
            </p:grpSpPr>
            <p:cxnSp>
              <p:nvCxnSpPr>
                <p:cNvPr id="293" name="Straight Connector 292"/>
                <p:cNvCxnSpPr/>
                <p:nvPr/>
              </p:nvCxnSpPr>
              <p:spPr>
                <a:xfrm rot="5400000">
                  <a:off x="3266855" y="4626133"/>
                  <a:ext cx="270030" cy="108012"/>
                </a:xfrm>
                <a:prstGeom prst="line">
                  <a:avLst/>
                </a:prstGeom>
                <a:grpFill/>
                <a:ln w="28575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4" name="Straight Connector 293"/>
                <p:cNvCxnSpPr/>
                <p:nvPr/>
              </p:nvCxnSpPr>
              <p:spPr>
                <a:xfrm rot="16200000" flipH="1">
                  <a:off x="3374867" y="4626133"/>
                  <a:ext cx="270030" cy="108012"/>
                </a:xfrm>
                <a:prstGeom prst="line">
                  <a:avLst/>
                </a:prstGeom>
                <a:grpFill/>
                <a:ln w="28575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5" name="Straight Connector 294"/>
                <p:cNvCxnSpPr/>
                <p:nvPr/>
              </p:nvCxnSpPr>
              <p:spPr>
                <a:xfrm rot="5400000">
                  <a:off x="3374867" y="4464115"/>
                  <a:ext cx="162018" cy="0"/>
                </a:xfrm>
                <a:prstGeom prst="line">
                  <a:avLst/>
                </a:prstGeom>
                <a:grpFill/>
                <a:ln w="28575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6" name="Straight Connector 295"/>
                <p:cNvCxnSpPr/>
                <p:nvPr/>
              </p:nvCxnSpPr>
              <p:spPr>
                <a:xfrm>
                  <a:off x="3347864" y="4437112"/>
                  <a:ext cx="216024" cy="0"/>
                </a:xfrm>
                <a:prstGeom prst="line">
                  <a:avLst/>
                </a:prstGeom>
                <a:grpFill/>
                <a:ln w="28575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7" name="Oval 296"/>
                <p:cNvSpPr/>
                <p:nvPr/>
              </p:nvSpPr>
              <p:spPr>
                <a:xfrm>
                  <a:off x="3376232" y="4221088"/>
                  <a:ext cx="162018" cy="162018"/>
                </a:xfrm>
                <a:prstGeom prst="ellipse">
                  <a:avLst/>
                </a:prstGeom>
                <a:grpFill/>
                <a:ln w="28575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98" name="Group 297"/>
              <p:cNvGrpSpPr/>
              <p:nvPr/>
            </p:nvGrpSpPr>
            <p:grpSpPr>
              <a:xfrm>
                <a:off x="7596336" y="1196752"/>
                <a:ext cx="216024" cy="594066"/>
                <a:chOff x="3347864" y="4221088"/>
                <a:chExt cx="216024" cy="594066"/>
              </a:xfrm>
              <a:solidFill>
                <a:schemeClr val="accent6">
                  <a:lumMod val="75000"/>
                </a:schemeClr>
              </a:solidFill>
            </p:grpSpPr>
            <p:cxnSp>
              <p:nvCxnSpPr>
                <p:cNvPr id="299" name="Straight Connector 298"/>
                <p:cNvCxnSpPr/>
                <p:nvPr/>
              </p:nvCxnSpPr>
              <p:spPr>
                <a:xfrm rot="5400000">
                  <a:off x="3266855" y="4626133"/>
                  <a:ext cx="270030" cy="108012"/>
                </a:xfrm>
                <a:prstGeom prst="line">
                  <a:avLst/>
                </a:prstGeom>
                <a:grpFill/>
                <a:ln w="28575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0" name="Straight Connector 299"/>
                <p:cNvCxnSpPr/>
                <p:nvPr/>
              </p:nvCxnSpPr>
              <p:spPr>
                <a:xfrm rot="16200000" flipH="1">
                  <a:off x="3374867" y="4626133"/>
                  <a:ext cx="270030" cy="108012"/>
                </a:xfrm>
                <a:prstGeom prst="line">
                  <a:avLst/>
                </a:prstGeom>
                <a:grpFill/>
                <a:ln w="28575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1" name="Straight Connector 300"/>
                <p:cNvCxnSpPr/>
                <p:nvPr/>
              </p:nvCxnSpPr>
              <p:spPr>
                <a:xfrm rot="5400000">
                  <a:off x="3374867" y="4464115"/>
                  <a:ext cx="162018" cy="0"/>
                </a:xfrm>
                <a:prstGeom prst="line">
                  <a:avLst/>
                </a:prstGeom>
                <a:grpFill/>
                <a:ln w="28575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2" name="Straight Connector 301"/>
                <p:cNvCxnSpPr/>
                <p:nvPr/>
              </p:nvCxnSpPr>
              <p:spPr>
                <a:xfrm>
                  <a:off x="3347864" y="4437112"/>
                  <a:ext cx="216024" cy="0"/>
                </a:xfrm>
                <a:prstGeom prst="line">
                  <a:avLst/>
                </a:prstGeom>
                <a:grpFill/>
                <a:ln w="28575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3" name="Oval 302"/>
                <p:cNvSpPr/>
                <p:nvPr/>
              </p:nvSpPr>
              <p:spPr>
                <a:xfrm>
                  <a:off x="3376232" y="4221088"/>
                  <a:ext cx="162018" cy="162018"/>
                </a:xfrm>
                <a:prstGeom prst="ellipse">
                  <a:avLst/>
                </a:prstGeom>
                <a:grpFill/>
                <a:ln w="28575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304" name="Group 303"/>
              <p:cNvGrpSpPr/>
              <p:nvPr/>
            </p:nvGrpSpPr>
            <p:grpSpPr>
              <a:xfrm>
                <a:off x="8316416" y="1196752"/>
                <a:ext cx="216024" cy="594066"/>
                <a:chOff x="3347864" y="4221088"/>
                <a:chExt cx="216024" cy="594066"/>
              </a:xfrm>
              <a:solidFill>
                <a:schemeClr val="bg2">
                  <a:lumMod val="20000"/>
                  <a:lumOff val="80000"/>
                </a:schemeClr>
              </a:solidFill>
            </p:grpSpPr>
            <p:cxnSp>
              <p:nvCxnSpPr>
                <p:cNvPr id="305" name="Straight Connector 304"/>
                <p:cNvCxnSpPr/>
                <p:nvPr/>
              </p:nvCxnSpPr>
              <p:spPr>
                <a:xfrm rot="5400000">
                  <a:off x="3266855" y="4626133"/>
                  <a:ext cx="270030" cy="108012"/>
                </a:xfrm>
                <a:prstGeom prst="line">
                  <a:avLst/>
                </a:prstGeom>
                <a:grpFill/>
                <a:ln w="28575">
                  <a:solidFill>
                    <a:schemeClr val="tx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6" name="Straight Connector 305"/>
                <p:cNvCxnSpPr/>
                <p:nvPr/>
              </p:nvCxnSpPr>
              <p:spPr>
                <a:xfrm rot="16200000" flipH="1">
                  <a:off x="3374867" y="4626133"/>
                  <a:ext cx="270030" cy="108012"/>
                </a:xfrm>
                <a:prstGeom prst="line">
                  <a:avLst/>
                </a:prstGeom>
                <a:grpFill/>
                <a:ln w="28575">
                  <a:solidFill>
                    <a:schemeClr val="tx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7" name="Straight Connector 306"/>
                <p:cNvCxnSpPr/>
                <p:nvPr/>
              </p:nvCxnSpPr>
              <p:spPr>
                <a:xfrm rot="5400000">
                  <a:off x="3374867" y="4464115"/>
                  <a:ext cx="162018" cy="0"/>
                </a:xfrm>
                <a:prstGeom prst="line">
                  <a:avLst/>
                </a:prstGeom>
                <a:grpFill/>
                <a:ln w="28575">
                  <a:solidFill>
                    <a:schemeClr val="tx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8" name="Straight Connector 307"/>
                <p:cNvCxnSpPr/>
                <p:nvPr/>
              </p:nvCxnSpPr>
              <p:spPr>
                <a:xfrm>
                  <a:off x="3347864" y="4437112"/>
                  <a:ext cx="216024" cy="0"/>
                </a:xfrm>
                <a:prstGeom prst="line">
                  <a:avLst/>
                </a:prstGeom>
                <a:grpFill/>
                <a:ln w="28575">
                  <a:solidFill>
                    <a:schemeClr val="tx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9" name="Oval 308"/>
                <p:cNvSpPr/>
                <p:nvPr/>
              </p:nvSpPr>
              <p:spPr>
                <a:xfrm>
                  <a:off x="3376232" y="4221088"/>
                  <a:ext cx="162018" cy="162018"/>
                </a:xfrm>
                <a:prstGeom prst="ellipse">
                  <a:avLst/>
                </a:prstGeom>
                <a:grpFill/>
                <a:ln w="28575">
                  <a:solidFill>
                    <a:schemeClr val="tx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310" name="TextBox 309"/>
              <p:cNvSpPr txBox="1"/>
              <p:nvPr/>
            </p:nvSpPr>
            <p:spPr>
              <a:xfrm>
                <a:off x="7308304" y="836712"/>
                <a:ext cx="173477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 smtClean="0">
                    <a:solidFill>
                      <a:srgbClr val="FFFF00"/>
                    </a:solidFill>
                  </a:rPr>
                  <a:t>DOCs &amp; Patients</a:t>
                </a:r>
              </a:p>
            </p:txBody>
          </p:sp>
          <p:sp>
            <p:nvSpPr>
              <p:cNvPr id="322" name="TextBox 321"/>
              <p:cNvSpPr txBox="1"/>
              <p:nvPr/>
            </p:nvSpPr>
            <p:spPr>
              <a:xfrm>
                <a:off x="7380312" y="1772816"/>
                <a:ext cx="14991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 smtClean="0"/>
                  <a:t>...use systems</a:t>
                </a:r>
                <a:endParaRPr lang="en-GB" sz="1600" dirty="0"/>
              </a:p>
            </p:txBody>
          </p:sp>
        </p:grpSp>
      </p:grpSp>
      <p:grpSp>
        <p:nvGrpSpPr>
          <p:cNvPr id="110" name="Group 109"/>
          <p:cNvGrpSpPr/>
          <p:nvPr/>
        </p:nvGrpSpPr>
        <p:grpSpPr>
          <a:xfrm>
            <a:off x="2307364" y="1700613"/>
            <a:ext cx="4806253" cy="2498989"/>
            <a:chOff x="2307364" y="1700613"/>
            <a:chExt cx="4806253" cy="2498989"/>
          </a:xfrm>
        </p:grpSpPr>
        <p:sp>
          <p:nvSpPr>
            <p:cNvPr id="323" name="TextBox 322"/>
            <p:cNvSpPr txBox="1"/>
            <p:nvPr/>
          </p:nvSpPr>
          <p:spPr>
            <a:xfrm>
              <a:off x="6084168" y="3861048"/>
              <a:ext cx="102944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smtClean="0"/>
                <a:t>...manual</a:t>
              </a:r>
              <a:endParaRPr lang="en-GB" sz="1600" dirty="0"/>
            </a:p>
          </p:txBody>
        </p:sp>
        <p:grpSp>
          <p:nvGrpSpPr>
            <p:cNvPr id="106" name="Group 105"/>
            <p:cNvGrpSpPr/>
            <p:nvPr/>
          </p:nvGrpSpPr>
          <p:grpSpPr>
            <a:xfrm>
              <a:off x="2307364" y="1700613"/>
              <a:ext cx="4776532" cy="2060236"/>
              <a:chOff x="2307364" y="1700613"/>
              <a:chExt cx="4776532" cy="2060236"/>
            </a:xfrm>
          </p:grpSpPr>
          <p:sp>
            <p:nvSpPr>
              <p:cNvPr id="150" name="Isosceles Triangle 149"/>
              <p:cNvSpPr/>
              <p:nvPr/>
            </p:nvSpPr>
            <p:spPr>
              <a:xfrm>
                <a:off x="6012160" y="3284984"/>
                <a:ext cx="1071736" cy="432048"/>
              </a:xfrm>
              <a:prstGeom prst="triangle">
                <a:avLst>
                  <a:gd name="adj" fmla="val 53490"/>
                </a:avLst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 smtClean="0">
                    <a:solidFill>
                      <a:schemeClr val="bg1"/>
                    </a:solidFill>
                  </a:rPr>
                  <a:t>XSD</a:t>
                </a:r>
                <a:endParaRPr lang="en-GB" sz="1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63" name="Flowchart: Internal Storage 162"/>
              <p:cNvSpPr/>
              <p:nvPr/>
            </p:nvSpPr>
            <p:spPr>
              <a:xfrm>
                <a:off x="6156176" y="1700808"/>
                <a:ext cx="720080" cy="576064"/>
              </a:xfrm>
              <a:prstGeom prst="flowChartInternalStorag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>
                    <a:solidFill>
                      <a:schemeClr val="bg1"/>
                    </a:solidFill>
                  </a:rPr>
                  <a:t>GUI</a:t>
                </a:r>
                <a:endParaRPr lang="en-GB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24" name="Rectangle 323"/>
              <p:cNvSpPr/>
              <p:nvPr/>
            </p:nvSpPr>
            <p:spPr>
              <a:xfrm>
                <a:off x="6156176" y="2492896"/>
                <a:ext cx="792088" cy="64807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9050">
                <a:solidFill>
                  <a:srgbClr val="FFCC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>
                    <a:solidFill>
                      <a:schemeClr val="bg1"/>
                    </a:solidFill>
                  </a:rPr>
                  <a:t>code</a:t>
                </a:r>
                <a:endParaRPr lang="en-GB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28" name="Freeform 327"/>
              <p:cNvSpPr/>
              <p:nvPr/>
            </p:nvSpPr>
            <p:spPr>
              <a:xfrm>
                <a:off x="2368803" y="3263297"/>
                <a:ext cx="3787373" cy="497552"/>
              </a:xfrm>
              <a:custGeom>
                <a:avLst/>
                <a:gdLst>
                  <a:gd name="connsiteX0" fmla="*/ 6928 w 3878173"/>
                  <a:gd name="connsiteY0" fmla="*/ 479761 h 497552"/>
                  <a:gd name="connsiteX1" fmla="*/ 15474 w 3878173"/>
                  <a:gd name="connsiteY1" fmla="*/ 419940 h 497552"/>
                  <a:gd name="connsiteX2" fmla="*/ 160752 w 3878173"/>
                  <a:gd name="connsiteY2" fmla="*/ 351574 h 497552"/>
                  <a:gd name="connsiteX3" fmla="*/ 203481 w 3878173"/>
                  <a:gd name="connsiteY3" fmla="*/ 325937 h 497552"/>
                  <a:gd name="connsiteX4" fmla="*/ 246210 w 3878173"/>
                  <a:gd name="connsiteY4" fmla="*/ 317391 h 497552"/>
                  <a:gd name="connsiteX5" fmla="*/ 271847 w 3878173"/>
                  <a:gd name="connsiteY5" fmla="*/ 308845 h 497552"/>
                  <a:gd name="connsiteX6" fmla="*/ 331668 w 3878173"/>
                  <a:gd name="connsiteY6" fmla="*/ 283208 h 497552"/>
                  <a:gd name="connsiteX7" fmla="*/ 528221 w 3878173"/>
                  <a:gd name="connsiteY7" fmla="*/ 291753 h 497552"/>
                  <a:gd name="connsiteX8" fmla="*/ 562404 w 3878173"/>
                  <a:gd name="connsiteY8" fmla="*/ 334482 h 497552"/>
                  <a:gd name="connsiteX9" fmla="*/ 622225 w 3878173"/>
                  <a:gd name="connsiteY9" fmla="*/ 402849 h 497552"/>
                  <a:gd name="connsiteX10" fmla="*/ 699137 w 3878173"/>
                  <a:gd name="connsiteY10" fmla="*/ 428486 h 497552"/>
                  <a:gd name="connsiteX11" fmla="*/ 801687 w 3878173"/>
                  <a:gd name="connsiteY11" fmla="*/ 462669 h 497552"/>
                  <a:gd name="connsiteX12" fmla="*/ 827324 w 3878173"/>
                  <a:gd name="connsiteY12" fmla="*/ 471215 h 497552"/>
                  <a:gd name="connsiteX13" fmla="*/ 981148 w 3878173"/>
                  <a:gd name="connsiteY13" fmla="*/ 488307 h 497552"/>
                  <a:gd name="connsiteX14" fmla="*/ 1015332 w 3878173"/>
                  <a:gd name="connsiteY14" fmla="*/ 496853 h 497552"/>
                  <a:gd name="connsiteX15" fmla="*/ 1040969 w 3878173"/>
                  <a:gd name="connsiteY15" fmla="*/ 488307 h 497552"/>
                  <a:gd name="connsiteX16" fmla="*/ 1100790 w 3878173"/>
                  <a:gd name="connsiteY16" fmla="*/ 471215 h 497552"/>
                  <a:gd name="connsiteX17" fmla="*/ 1134973 w 3878173"/>
                  <a:gd name="connsiteY17" fmla="*/ 437032 h 497552"/>
                  <a:gd name="connsiteX18" fmla="*/ 1186247 w 3878173"/>
                  <a:gd name="connsiteY18" fmla="*/ 402849 h 497552"/>
                  <a:gd name="connsiteX19" fmla="*/ 1203339 w 3878173"/>
                  <a:gd name="connsiteY19" fmla="*/ 377211 h 497552"/>
                  <a:gd name="connsiteX20" fmla="*/ 1228976 w 3878173"/>
                  <a:gd name="connsiteY20" fmla="*/ 360120 h 497552"/>
                  <a:gd name="connsiteX21" fmla="*/ 1220431 w 3878173"/>
                  <a:gd name="connsiteY21" fmla="*/ 214841 h 497552"/>
                  <a:gd name="connsiteX22" fmla="*/ 1211885 w 3878173"/>
                  <a:gd name="connsiteY22" fmla="*/ 189204 h 497552"/>
                  <a:gd name="connsiteX23" fmla="*/ 1203339 w 3878173"/>
                  <a:gd name="connsiteY23" fmla="*/ 146475 h 497552"/>
                  <a:gd name="connsiteX24" fmla="*/ 1194793 w 3878173"/>
                  <a:gd name="connsiteY24" fmla="*/ 112292 h 497552"/>
                  <a:gd name="connsiteX25" fmla="*/ 1177702 w 3878173"/>
                  <a:gd name="connsiteY25" fmla="*/ 18288 h 497552"/>
                  <a:gd name="connsiteX26" fmla="*/ 1117881 w 3878173"/>
                  <a:gd name="connsiteY26" fmla="*/ 26834 h 497552"/>
                  <a:gd name="connsiteX27" fmla="*/ 1100790 w 3878173"/>
                  <a:gd name="connsiteY27" fmla="*/ 52471 h 497552"/>
                  <a:gd name="connsiteX28" fmla="*/ 1092244 w 3878173"/>
                  <a:gd name="connsiteY28" fmla="*/ 129383 h 497552"/>
                  <a:gd name="connsiteX29" fmla="*/ 1100790 w 3878173"/>
                  <a:gd name="connsiteY29" fmla="*/ 240479 h 497552"/>
                  <a:gd name="connsiteX30" fmla="*/ 1109335 w 3878173"/>
                  <a:gd name="connsiteY30" fmla="*/ 274662 h 497552"/>
                  <a:gd name="connsiteX31" fmla="*/ 1134973 w 3878173"/>
                  <a:gd name="connsiteY31" fmla="*/ 283208 h 497552"/>
                  <a:gd name="connsiteX32" fmla="*/ 1160610 w 3878173"/>
                  <a:gd name="connsiteY32" fmla="*/ 300299 h 497552"/>
                  <a:gd name="connsiteX33" fmla="*/ 1297343 w 3878173"/>
                  <a:gd name="connsiteY33" fmla="*/ 317391 h 497552"/>
                  <a:gd name="connsiteX34" fmla="*/ 1416984 w 3878173"/>
                  <a:gd name="connsiteY34" fmla="*/ 274662 h 497552"/>
                  <a:gd name="connsiteX35" fmla="*/ 1416984 w 3878173"/>
                  <a:gd name="connsiteY35" fmla="*/ 274662 h 497552"/>
                  <a:gd name="connsiteX36" fmla="*/ 1502442 w 3878173"/>
                  <a:gd name="connsiteY36" fmla="*/ 257570 h 497552"/>
                  <a:gd name="connsiteX37" fmla="*/ 1596446 w 3878173"/>
                  <a:gd name="connsiteY37" fmla="*/ 231933 h 497552"/>
                  <a:gd name="connsiteX38" fmla="*/ 1622083 w 3878173"/>
                  <a:gd name="connsiteY38" fmla="*/ 206296 h 497552"/>
                  <a:gd name="connsiteX39" fmla="*/ 1656266 w 3878173"/>
                  <a:gd name="connsiteY39" fmla="*/ 146475 h 497552"/>
                  <a:gd name="connsiteX40" fmla="*/ 1741724 w 3878173"/>
                  <a:gd name="connsiteY40" fmla="*/ 120838 h 497552"/>
                  <a:gd name="connsiteX41" fmla="*/ 1827182 w 3878173"/>
                  <a:gd name="connsiteY41" fmla="*/ 112292 h 497552"/>
                  <a:gd name="connsiteX42" fmla="*/ 1895548 w 3878173"/>
                  <a:gd name="connsiteY42" fmla="*/ 103746 h 497552"/>
                  <a:gd name="connsiteX43" fmla="*/ 2169014 w 3878173"/>
                  <a:gd name="connsiteY43" fmla="*/ 112292 h 497552"/>
                  <a:gd name="connsiteX44" fmla="*/ 2194651 w 3878173"/>
                  <a:gd name="connsiteY44" fmla="*/ 129383 h 497552"/>
                  <a:gd name="connsiteX45" fmla="*/ 2237380 w 3878173"/>
                  <a:gd name="connsiteY45" fmla="*/ 180658 h 497552"/>
                  <a:gd name="connsiteX46" fmla="*/ 2263018 w 3878173"/>
                  <a:gd name="connsiteY46" fmla="*/ 197750 h 497552"/>
                  <a:gd name="connsiteX47" fmla="*/ 2399750 w 3878173"/>
                  <a:gd name="connsiteY47" fmla="*/ 231933 h 497552"/>
                  <a:gd name="connsiteX48" fmla="*/ 2433933 w 3878173"/>
                  <a:gd name="connsiteY48" fmla="*/ 249024 h 497552"/>
                  <a:gd name="connsiteX49" fmla="*/ 2459571 w 3878173"/>
                  <a:gd name="connsiteY49" fmla="*/ 266116 h 497552"/>
                  <a:gd name="connsiteX50" fmla="*/ 2527937 w 3878173"/>
                  <a:gd name="connsiteY50" fmla="*/ 257570 h 497552"/>
                  <a:gd name="connsiteX51" fmla="*/ 2562120 w 3878173"/>
                  <a:gd name="connsiteY51" fmla="*/ 206296 h 497552"/>
                  <a:gd name="connsiteX52" fmla="*/ 2579212 w 3878173"/>
                  <a:gd name="connsiteY52" fmla="*/ 180658 h 497552"/>
                  <a:gd name="connsiteX53" fmla="*/ 2630487 w 3878173"/>
                  <a:gd name="connsiteY53" fmla="*/ 112292 h 497552"/>
                  <a:gd name="connsiteX54" fmla="*/ 2656124 w 3878173"/>
                  <a:gd name="connsiteY54" fmla="*/ 103746 h 497552"/>
                  <a:gd name="connsiteX55" fmla="*/ 2707399 w 3878173"/>
                  <a:gd name="connsiteY55" fmla="*/ 78109 h 497552"/>
                  <a:gd name="connsiteX56" fmla="*/ 2767219 w 3878173"/>
                  <a:gd name="connsiteY56" fmla="*/ 43925 h 497552"/>
                  <a:gd name="connsiteX57" fmla="*/ 2818494 w 3878173"/>
                  <a:gd name="connsiteY57" fmla="*/ 18288 h 497552"/>
                  <a:gd name="connsiteX58" fmla="*/ 2878315 w 3878173"/>
                  <a:gd name="connsiteY58" fmla="*/ 26834 h 497552"/>
                  <a:gd name="connsiteX59" fmla="*/ 2903952 w 3878173"/>
                  <a:gd name="connsiteY59" fmla="*/ 43925 h 497552"/>
                  <a:gd name="connsiteX60" fmla="*/ 2921044 w 3878173"/>
                  <a:gd name="connsiteY60" fmla="*/ 283208 h 497552"/>
                  <a:gd name="connsiteX61" fmla="*/ 2989410 w 3878173"/>
                  <a:gd name="connsiteY61" fmla="*/ 377211 h 497552"/>
                  <a:gd name="connsiteX62" fmla="*/ 3015047 w 3878173"/>
                  <a:gd name="connsiteY62" fmla="*/ 394303 h 497552"/>
                  <a:gd name="connsiteX63" fmla="*/ 3040685 w 3878173"/>
                  <a:gd name="connsiteY63" fmla="*/ 402849 h 497552"/>
                  <a:gd name="connsiteX64" fmla="*/ 3109051 w 3878173"/>
                  <a:gd name="connsiteY64" fmla="*/ 437032 h 497552"/>
                  <a:gd name="connsiteX65" fmla="*/ 3254330 w 3878173"/>
                  <a:gd name="connsiteY65" fmla="*/ 428486 h 497552"/>
                  <a:gd name="connsiteX66" fmla="*/ 3279967 w 3878173"/>
                  <a:gd name="connsiteY66" fmla="*/ 419940 h 497552"/>
                  <a:gd name="connsiteX67" fmla="*/ 3356879 w 3878173"/>
                  <a:gd name="connsiteY67" fmla="*/ 308845 h 497552"/>
                  <a:gd name="connsiteX68" fmla="*/ 3365425 w 3878173"/>
                  <a:gd name="connsiteY68" fmla="*/ 283208 h 497552"/>
                  <a:gd name="connsiteX69" fmla="*/ 3373971 w 3878173"/>
                  <a:gd name="connsiteY69" fmla="*/ 249024 h 497552"/>
                  <a:gd name="connsiteX70" fmla="*/ 3433791 w 3878173"/>
                  <a:gd name="connsiteY70" fmla="*/ 206296 h 497552"/>
                  <a:gd name="connsiteX71" fmla="*/ 3493612 w 3878173"/>
                  <a:gd name="connsiteY71" fmla="*/ 172112 h 497552"/>
                  <a:gd name="connsiteX72" fmla="*/ 3570524 w 3878173"/>
                  <a:gd name="connsiteY72" fmla="*/ 155021 h 497552"/>
                  <a:gd name="connsiteX73" fmla="*/ 3664528 w 3878173"/>
                  <a:gd name="connsiteY73" fmla="*/ 163567 h 497552"/>
                  <a:gd name="connsiteX74" fmla="*/ 3715803 w 3878173"/>
                  <a:gd name="connsiteY74" fmla="*/ 180658 h 497552"/>
                  <a:gd name="connsiteX75" fmla="*/ 3801261 w 3878173"/>
                  <a:gd name="connsiteY75" fmla="*/ 189204 h 497552"/>
                  <a:gd name="connsiteX76" fmla="*/ 3826898 w 3878173"/>
                  <a:gd name="connsiteY76" fmla="*/ 197750 h 497552"/>
                  <a:gd name="connsiteX77" fmla="*/ 3869627 w 3878173"/>
                  <a:gd name="connsiteY77" fmla="*/ 249024 h 497552"/>
                  <a:gd name="connsiteX78" fmla="*/ 3878173 w 3878173"/>
                  <a:gd name="connsiteY78" fmla="*/ 249024 h 4975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</a:cxnLst>
                <a:rect l="l" t="t" r="r" b="b"/>
                <a:pathLst>
                  <a:path w="3878173" h="497552">
                    <a:moveTo>
                      <a:pt x="6928" y="479761"/>
                    </a:moveTo>
                    <a:cubicBezTo>
                      <a:pt x="9777" y="459821"/>
                      <a:pt x="0" y="432835"/>
                      <a:pt x="15474" y="419940"/>
                    </a:cubicBezTo>
                    <a:cubicBezTo>
                      <a:pt x="56589" y="385677"/>
                      <a:pt x="114859" y="379110"/>
                      <a:pt x="160752" y="351574"/>
                    </a:cubicBezTo>
                    <a:cubicBezTo>
                      <a:pt x="174995" y="343028"/>
                      <a:pt x="188059" y="332106"/>
                      <a:pt x="203481" y="325937"/>
                    </a:cubicBezTo>
                    <a:cubicBezTo>
                      <a:pt x="216967" y="320543"/>
                      <a:pt x="232119" y="320914"/>
                      <a:pt x="246210" y="317391"/>
                    </a:cubicBezTo>
                    <a:cubicBezTo>
                      <a:pt x="254949" y="315206"/>
                      <a:pt x="263567" y="312393"/>
                      <a:pt x="271847" y="308845"/>
                    </a:cubicBezTo>
                    <a:cubicBezTo>
                      <a:pt x="345754" y="277170"/>
                      <a:pt x="271555" y="303244"/>
                      <a:pt x="331668" y="283208"/>
                    </a:cubicBezTo>
                    <a:cubicBezTo>
                      <a:pt x="397186" y="286056"/>
                      <a:pt x="463074" y="284236"/>
                      <a:pt x="528221" y="291753"/>
                    </a:cubicBezTo>
                    <a:cubicBezTo>
                      <a:pt x="560464" y="295473"/>
                      <a:pt x="551392" y="315210"/>
                      <a:pt x="562404" y="334482"/>
                    </a:cubicBezTo>
                    <a:cubicBezTo>
                      <a:pt x="571312" y="350071"/>
                      <a:pt x="607836" y="394216"/>
                      <a:pt x="622225" y="402849"/>
                    </a:cubicBezTo>
                    <a:cubicBezTo>
                      <a:pt x="664949" y="428483"/>
                      <a:pt x="664957" y="411395"/>
                      <a:pt x="699137" y="428486"/>
                    </a:cubicBezTo>
                    <a:cubicBezTo>
                      <a:pt x="776226" y="467032"/>
                      <a:pt x="680587" y="422301"/>
                      <a:pt x="801687" y="462669"/>
                    </a:cubicBezTo>
                    <a:cubicBezTo>
                      <a:pt x="810233" y="465518"/>
                      <a:pt x="818421" y="469845"/>
                      <a:pt x="827324" y="471215"/>
                    </a:cubicBezTo>
                    <a:cubicBezTo>
                      <a:pt x="998507" y="497552"/>
                      <a:pt x="833937" y="463771"/>
                      <a:pt x="981148" y="488307"/>
                    </a:cubicBezTo>
                    <a:cubicBezTo>
                      <a:pt x="992734" y="490238"/>
                      <a:pt x="1003937" y="494004"/>
                      <a:pt x="1015332" y="496853"/>
                    </a:cubicBezTo>
                    <a:cubicBezTo>
                      <a:pt x="1023878" y="494004"/>
                      <a:pt x="1032308" y="490782"/>
                      <a:pt x="1040969" y="488307"/>
                    </a:cubicBezTo>
                    <a:cubicBezTo>
                      <a:pt x="1116091" y="466843"/>
                      <a:pt x="1039313" y="491707"/>
                      <a:pt x="1100790" y="471215"/>
                    </a:cubicBezTo>
                    <a:cubicBezTo>
                      <a:pt x="1112184" y="459821"/>
                      <a:pt x="1122390" y="447098"/>
                      <a:pt x="1134973" y="437032"/>
                    </a:cubicBezTo>
                    <a:cubicBezTo>
                      <a:pt x="1151013" y="424200"/>
                      <a:pt x="1186247" y="402849"/>
                      <a:pt x="1186247" y="402849"/>
                    </a:cubicBezTo>
                    <a:cubicBezTo>
                      <a:pt x="1191944" y="394303"/>
                      <a:pt x="1196076" y="384474"/>
                      <a:pt x="1203339" y="377211"/>
                    </a:cubicBezTo>
                    <a:cubicBezTo>
                      <a:pt x="1210601" y="369949"/>
                      <a:pt x="1227901" y="370334"/>
                      <a:pt x="1228976" y="360120"/>
                    </a:cubicBezTo>
                    <a:cubicBezTo>
                      <a:pt x="1234054" y="311877"/>
                      <a:pt x="1225258" y="263110"/>
                      <a:pt x="1220431" y="214841"/>
                    </a:cubicBezTo>
                    <a:cubicBezTo>
                      <a:pt x="1219535" y="205878"/>
                      <a:pt x="1214070" y="197943"/>
                      <a:pt x="1211885" y="189204"/>
                    </a:cubicBezTo>
                    <a:cubicBezTo>
                      <a:pt x="1208362" y="175113"/>
                      <a:pt x="1206490" y="160654"/>
                      <a:pt x="1203339" y="146475"/>
                    </a:cubicBezTo>
                    <a:cubicBezTo>
                      <a:pt x="1200791" y="135010"/>
                      <a:pt x="1196894" y="123848"/>
                      <a:pt x="1194793" y="112292"/>
                    </a:cubicBezTo>
                    <a:cubicBezTo>
                      <a:pt x="1174376" y="0"/>
                      <a:pt x="1197085" y="95828"/>
                      <a:pt x="1177702" y="18288"/>
                    </a:cubicBezTo>
                    <a:cubicBezTo>
                      <a:pt x="1157762" y="21137"/>
                      <a:pt x="1136288" y="18653"/>
                      <a:pt x="1117881" y="26834"/>
                    </a:cubicBezTo>
                    <a:cubicBezTo>
                      <a:pt x="1108496" y="31005"/>
                      <a:pt x="1103281" y="42507"/>
                      <a:pt x="1100790" y="52471"/>
                    </a:cubicBezTo>
                    <a:cubicBezTo>
                      <a:pt x="1094534" y="77496"/>
                      <a:pt x="1095093" y="103746"/>
                      <a:pt x="1092244" y="129383"/>
                    </a:cubicBezTo>
                    <a:cubicBezTo>
                      <a:pt x="1095093" y="166415"/>
                      <a:pt x="1096451" y="203592"/>
                      <a:pt x="1100790" y="240479"/>
                    </a:cubicBezTo>
                    <a:cubicBezTo>
                      <a:pt x="1102162" y="252144"/>
                      <a:pt x="1101998" y="265491"/>
                      <a:pt x="1109335" y="274662"/>
                    </a:cubicBezTo>
                    <a:cubicBezTo>
                      <a:pt x="1114962" y="281696"/>
                      <a:pt x="1126916" y="279179"/>
                      <a:pt x="1134973" y="283208"/>
                    </a:cubicBezTo>
                    <a:cubicBezTo>
                      <a:pt x="1144159" y="287801"/>
                      <a:pt x="1150993" y="296693"/>
                      <a:pt x="1160610" y="300299"/>
                    </a:cubicBezTo>
                    <a:cubicBezTo>
                      <a:pt x="1188867" y="310895"/>
                      <a:pt x="1287056" y="316456"/>
                      <a:pt x="1297343" y="317391"/>
                    </a:cubicBezTo>
                    <a:cubicBezTo>
                      <a:pt x="1386092" y="306297"/>
                      <a:pt x="1346600" y="321584"/>
                      <a:pt x="1416984" y="274662"/>
                    </a:cubicBezTo>
                    <a:lnTo>
                      <a:pt x="1416984" y="274662"/>
                    </a:lnTo>
                    <a:cubicBezTo>
                      <a:pt x="1451638" y="268886"/>
                      <a:pt x="1470568" y="267132"/>
                      <a:pt x="1502442" y="257570"/>
                    </a:cubicBezTo>
                    <a:cubicBezTo>
                      <a:pt x="1589178" y="231550"/>
                      <a:pt x="1518571" y="247508"/>
                      <a:pt x="1596446" y="231933"/>
                    </a:cubicBezTo>
                    <a:cubicBezTo>
                      <a:pt x="1604992" y="223387"/>
                      <a:pt x="1616087" y="216789"/>
                      <a:pt x="1622083" y="206296"/>
                    </a:cubicBezTo>
                    <a:cubicBezTo>
                      <a:pt x="1649393" y="158503"/>
                      <a:pt x="1606032" y="182356"/>
                      <a:pt x="1656266" y="146475"/>
                    </a:cubicBezTo>
                    <a:cubicBezTo>
                      <a:pt x="1684564" y="126262"/>
                      <a:pt x="1706966" y="125183"/>
                      <a:pt x="1741724" y="120838"/>
                    </a:cubicBezTo>
                    <a:cubicBezTo>
                      <a:pt x="1770131" y="117287"/>
                      <a:pt x="1798729" y="115454"/>
                      <a:pt x="1827182" y="112292"/>
                    </a:cubicBezTo>
                    <a:cubicBezTo>
                      <a:pt x="1850008" y="109756"/>
                      <a:pt x="1872759" y="106595"/>
                      <a:pt x="1895548" y="103746"/>
                    </a:cubicBezTo>
                    <a:cubicBezTo>
                      <a:pt x="1986703" y="106595"/>
                      <a:pt x="2078147" y="104504"/>
                      <a:pt x="2169014" y="112292"/>
                    </a:cubicBezTo>
                    <a:cubicBezTo>
                      <a:pt x="2179247" y="113169"/>
                      <a:pt x="2186761" y="122808"/>
                      <a:pt x="2194651" y="129383"/>
                    </a:cubicBezTo>
                    <a:cubicBezTo>
                      <a:pt x="2278656" y="199387"/>
                      <a:pt x="2170156" y="113434"/>
                      <a:pt x="2237380" y="180658"/>
                    </a:cubicBezTo>
                    <a:cubicBezTo>
                      <a:pt x="2244643" y="187921"/>
                      <a:pt x="2253537" y="193800"/>
                      <a:pt x="2263018" y="197750"/>
                    </a:cubicBezTo>
                    <a:cubicBezTo>
                      <a:pt x="2329813" y="225581"/>
                      <a:pt x="2334961" y="222677"/>
                      <a:pt x="2399750" y="231933"/>
                    </a:cubicBezTo>
                    <a:cubicBezTo>
                      <a:pt x="2411144" y="237630"/>
                      <a:pt x="2422872" y="242704"/>
                      <a:pt x="2433933" y="249024"/>
                    </a:cubicBezTo>
                    <a:cubicBezTo>
                      <a:pt x="2442851" y="254120"/>
                      <a:pt x="2449342" y="265186"/>
                      <a:pt x="2459571" y="266116"/>
                    </a:cubicBezTo>
                    <a:cubicBezTo>
                      <a:pt x="2482443" y="268195"/>
                      <a:pt x="2505148" y="260419"/>
                      <a:pt x="2527937" y="257570"/>
                    </a:cubicBezTo>
                    <a:lnTo>
                      <a:pt x="2562120" y="206296"/>
                    </a:lnTo>
                    <a:cubicBezTo>
                      <a:pt x="2567817" y="197750"/>
                      <a:pt x="2574619" y="189845"/>
                      <a:pt x="2579212" y="180658"/>
                    </a:cubicBezTo>
                    <a:cubicBezTo>
                      <a:pt x="2595922" y="147238"/>
                      <a:pt x="2596894" y="136287"/>
                      <a:pt x="2630487" y="112292"/>
                    </a:cubicBezTo>
                    <a:cubicBezTo>
                      <a:pt x="2637817" y="107056"/>
                      <a:pt x="2648067" y="107775"/>
                      <a:pt x="2656124" y="103746"/>
                    </a:cubicBezTo>
                    <a:cubicBezTo>
                      <a:pt x="2722378" y="70618"/>
                      <a:pt x="2642967" y="99584"/>
                      <a:pt x="2707399" y="78109"/>
                    </a:cubicBezTo>
                    <a:cubicBezTo>
                      <a:pt x="2769843" y="36478"/>
                      <a:pt x="2691344" y="87282"/>
                      <a:pt x="2767219" y="43925"/>
                    </a:cubicBezTo>
                    <a:cubicBezTo>
                      <a:pt x="2813602" y="17421"/>
                      <a:pt x="2771492" y="33956"/>
                      <a:pt x="2818494" y="18288"/>
                    </a:cubicBezTo>
                    <a:cubicBezTo>
                      <a:pt x="2838434" y="21137"/>
                      <a:pt x="2859022" y="21046"/>
                      <a:pt x="2878315" y="26834"/>
                    </a:cubicBezTo>
                    <a:cubicBezTo>
                      <a:pt x="2888152" y="29785"/>
                      <a:pt x="2902264" y="33794"/>
                      <a:pt x="2903952" y="43925"/>
                    </a:cubicBezTo>
                    <a:cubicBezTo>
                      <a:pt x="2917098" y="122801"/>
                      <a:pt x="2907898" y="204332"/>
                      <a:pt x="2921044" y="283208"/>
                    </a:cubicBezTo>
                    <a:cubicBezTo>
                      <a:pt x="2930249" y="338437"/>
                      <a:pt x="2952368" y="350752"/>
                      <a:pt x="2989410" y="377211"/>
                    </a:cubicBezTo>
                    <a:cubicBezTo>
                      <a:pt x="2997768" y="383181"/>
                      <a:pt x="3005861" y="389710"/>
                      <a:pt x="3015047" y="394303"/>
                    </a:cubicBezTo>
                    <a:cubicBezTo>
                      <a:pt x="3023104" y="398332"/>
                      <a:pt x="3032484" y="399121"/>
                      <a:pt x="3040685" y="402849"/>
                    </a:cubicBezTo>
                    <a:cubicBezTo>
                      <a:pt x="3063880" y="413392"/>
                      <a:pt x="3109051" y="437032"/>
                      <a:pt x="3109051" y="437032"/>
                    </a:cubicBezTo>
                    <a:cubicBezTo>
                      <a:pt x="3157477" y="434183"/>
                      <a:pt x="3206061" y="433313"/>
                      <a:pt x="3254330" y="428486"/>
                    </a:cubicBezTo>
                    <a:cubicBezTo>
                      <a:pt x="3263293" y="427590"/>
                      <a:pt x="3273597" y="426310"/>
                      <a:pt x="3279967" y="419940"/>
                    </a:cubicBezTo>
                    <a:cubicBezTo>
                      <a:pt x="3312967" y="386940"/>
                      <a:pt x="3338851" y="350911"/>
                      <a:pt x="3356879" y="308845"/>
                    </a:cubicBezTo>
                    <a:cubicBezTo>
                      <a:pt x="3360427" y="300565"/>
                      <a:pt x="3362950" y="291869"/>
                      <a:pt x="3365425" y="283208"/>
                    </a:cubicBezTo>
                    <a:cubicBezTo>
                      <a:pt x="3368652" y="271915"/>
                      <a:pt x="3368144" y="259222"/>
                      <a:pt x="3373971" y="249024"/>
                    </a:cubicBezTo>
                    <a:cubicBezTo>
                      <a:pt x="3389156" y="222450"/>
                      <a:pt x="3409311" y="220284"/>
                      <a:pt x="3433791" y="206296"/>
                    </a:cubicBezTo>
                    <a:cubicBezTo>
                      <a:pt x="3476702" y="181776"/>
                      <a:pt x="3441966" y="194246"/>
                      <a:pt x="3493612" y="172112"/>
                    </a:cubicBezTo>
                    <a:cubicBezTo>
                      <a:pt x="3520383" y="160639"/>
                      <a:pt x="3539803" y="160141"/>
                      <a:pt x="3570524" y="155021"/>
                    </a:cubicBezTo>
                    <a:cubicBezTo>
                      <a:pt x="3601859" y="157870"/>
                      <a:pt x="3633543" y="158099"/>
                      <a:pt x="3664528" y="163567"/>
                    </a:cubicBezTo>
                    <a:cubicBezTo>
                      <a:pt x="3682270" y="166698"/>
                      <a:pt x="3697876" y="178865"/>
                      <a:pt x="3715803" y="180658"/>
                    </a:cubicBezTo>
                    <a:lnTo>
                      <a:pt x="3801261" y="189204"/>
                    </a:lnTo>
                    <a:cubicBezTo>
                      <a:pt x="3809807" y="192053"/>
                      <a:pt x="3820528" y="191380"/>
                      <a:pt x="3826898" y="197750"/>
                    </a:cubicBezTo>
                    <a:cubicBezTo>
                      <a:pt x="3876968" y="247820"/>
                      <a:pt x="3810506" y="219465"/>
                      <a:pt x="3869627" y="249024"/>
                    </a:cubicBezTo>
                    <a:cubicBezTo>
                      <a:pt x="3872175" y="250298"/>
                      <a:pt x="3875324" y="249024"/>
                      <a:pt x="3878173" y="249024"/>
                    </a:cubicBezTo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9" name="Freeform 328"/>
              <p:cNvSpPr/>
              <p:nvPr/>
            </p:nvSpPr>
            <p:spPr>
              <a:xfrm>
                <a:off x="2307364" y="1725014"/>
                <a:ext cx="3768696" cy="1650575"/>
              </a:xfrm>
              <a:custGeom>
                <a:avLst/>
                <a:gdLst>
                  <a:gd name="connsiteX0" fmla="*/ 0 w 3768696"/>
                  <a:gd name="connsiteY0" fmla="*/ 223427 h 1650575"/>
                  <a:gd name="connsiteX1" fmla="*/ 59821 w 3768696"/>
                  <a:gd name="connsiteY1" fmla="*/ 172152 h 1650575"/>
                  <a:gd name="connsiteX2" fmla="*/ 350378 w 3768696"/>
                  <a:gd name="connsiteY2" fmla="*/ 52511 h 1650575"/>
                  <a:gd name="connsiteX3" fmla="*/ 427290 w 3768696"/>
                  <a:gd name="connsiteY3" fmla="*/ 26874 h 1650575"/>
                  <a:gd name="connsiteX4" fmla="*/ 452928 w 3768696"/>
                  <a:gd name="connsiteY4" fmla="*/ 18328 h 1650575"/>
                  <a:gd name="connsiteX5" fmla="*/ 632389 w 3768696"/>
                  <a:gd name="connsiteY5" fmla="*/ 1236 h 1650575"/>
                  <a:gd name="connsiteX6" fmla="*/ 692210 w 3768696"/>
                  <a:gd name="connsiteY6" fmla="*/ 9782 h 1650575"/>
                  <a:gd name="connsiteX7" fmla="*/ 717847 w 3768696"/>
                  <a:gd name="connsiteY7" fmla="*/ 69603 h 1650575"/>
                  <a:gd name="connsiteX8" fmla="*/ 734939 w 3768696"/>
                  <a:gd name="connsiteY8" fmla="*/ 180698 h 1650575"/>
                  <a:gd name="connsiteX9" fmla="*/ 752030 w 3768696"/>
                  <a:gd name="connsiteY9" fmla="*/ 266156 h 1650575"/>
                  <a:gd name="connsiteX10" fmla="*/ 769122 w 3768696"/>
                  <a:gd name="connsiteY10" fmla="*/ 291793 h 1650575"/>
                  <a:gd name="connsiteX11" fmla="*/ 811851 w 3768696"/>
                  <a:gd name="connsiteY11" fmla="*/ 351614 h 1650575"/>
                  <a:gd name="connsiteX12" fmla="*/ 863126 w 3768696"/>
                  <a:gd name="connsiteY12" fmla="*/ 402889 h 1650575"/>
                  <a:gd name="connsiteX13" fmla="*/ 922946 w 3768696"/>
                  <a:gd name="connsiteY13" fmla="*/ 437072 h 1650575"/>
                  <a:gd name="connsiteX14" fmla="*/ 982767 w 3768696"/>
                  <a:gd name="connsiteY14" fmla="*/ 462709 h 1650575"/>
                  <a:gd name="connsiteX15" fmla="*/ 1068225 w 3768696"/>
                  <a:gd name="connsiteY15" fmla="*/ 454164 h 1650575"/>
                  <a:gd name="connsiteX16" fmla="*/ 1145137 w 3768696"/>
                  <a:gd name="connsiteY16" fmla="*/ 437072 h 1650575"/>
                  <a:gd name="connsiteX17" fmla="*/ 1170774 w 3768696"/>
                  <a:gd name="connsiteY17" fmla="*/ 394343 h 1650575"/>
                  <a:gd name="connsiteX18" fmla="*/ 1179320 w 3768696"/>
                  <a:gd name="connsiteY18" fmla="*/ 343068 h 1650575"/>
                  <a:gd name="connsiteX19" fmla="*/ 1187866 w 3768696"/>
                  <a:gd name="connsiteY19" fmla="*/ 317431 h 1650575"/>
                  <a:gd name="connsiteX20" fmla="*/ 1196412 w 3768696"/>
                  <a:gd name="connsiteY20" fmla="*/ 266156 h 1650575"/>
                  <a:gd name="connsiteX21" fmla="*/ 1204957 w 3768696"/>
                  <a:gd name="connsiteY21" fmla="*/ 146515 h 1650575"/>
                  <a:gd name="connsiteX22" fmla="*/ 1230595 w 3768696"/>
                  <a:gd name="connsiteY22" fmla="*/ 137969 h 1650575"/>
                  <a:gd name="connsiteX23" fmla="*/ 1256232 w 3768696"/>
                  <a:gd name="connsiteY23" fmla="*/ 120878 h 1650575"/>
                  <a:gd name="connsiteX24" fmla="*/ 1324599 w 3768696"/>
                  <a:gd name="connsiteY24" fmla="*/ 78149 h 1650575"/>
                  <a:gd name="connsiteX25" fmla="*/ 1358782 w 3768696"/>
                  <a:gd name="connsiteY25" fmla="*/ 69603 h 1650575"/>
                  <a:gd name="connsiteX26" fmla="*/ 1384419 w 3768696"/>
                  <a:gd name="connsiteY26" fmla="*/ 61057 h 1650575"/>
                  <a:gd name="connsiteX27" fmla="*/ 1512606 w 3768696"/>
                  <a:gd name="connsiteY27" fmla="*/ 95240 h 1650575"/>
                  <a:gd name="connsiteX28" fmla="*/ 1521152 w 3768696"/>
                  <a:gd name="connsiteY28" fmla="*/ 120878 h 1650575"/>
                  <a:gd name="connsiteX29" fmla="*/ 1521152 w 3768696"/>
                  <a:gd name="connsiteY29" fmla="*/ 240519 h 1650575"/>
                  <a:gd name="connsiteX30" fmla="*/ 1478423 w 3768696"/>
                  <a:gd name="connsiteY30" fmla="*/ 214881 h 1650575"/>
                  <a:gd name="connsiteX31" fmla="*/ 1418602 w 3768696"/>
                  <a:gd name="connsiteY31" fmla="*/ 172152 h 1650575"/>
                  <a:gd name="connsiteX32" fmla="*/ 1367328 w 3768696"/>
                  <a:gd name="connsiteY32" fmla="*/ 129423 h 1650575"/>
                  <a:gd name="connsiteX33" fmla="*/ 1367328 w 3768696"/>
                  <a:gd name="connsiteY33" fmla="*/ 26874 h 1650575"/>
                  <a:gd name="connsiteX34" fmla="*/ 1392965 w 3768696"/>
                  <a:gd name="connsiteY34" fmla="*/ 18328 h 1650575"/>
                  <a:gd name="connsiteX35" fmla="*/ 1632247 w 3768696"/>
                  <a:gd name="connsiteY35" fmla="*/ 26874 h 1650575"/>
                  <a:gd name="connsiteX36" fmla="*/ 1657885 w 3768696"/>
                  <a:gd name="connsiteY36" fmla="*/ 35420 h 1650575"/>
                  <a:gd name="connsiteX37" fmla="*/ 1734797 w 3768696"/>
                  <a:gd name="connsiteY37" fmla="*/ 52511 h 1650575"/>
                  <a:gd name="connsiteX38" fmla="*/ 1854438 w 3768696"/>
                  <a:gd name="connsiteY38" fmla="*/ 78149 h 1650575"/>
                  <a:gd name="connsiteX39" fmla="*/ 1888621 w 3768696"/>
                  <a:gd name="connsiteY39" fmla="*/ 95240 h 1650575"/>
                  <a:gd name="connsiteX40" fmla="*/ 1914258 w 3768696"/>
                  <a:gd name="connsiteY40" fmla="*/ 120878 h 1650575"/>
                  <a:gd name="connsiteX41" fmla="*/ 1922804 w 3768696"/>
                  <a:gd name="connsiteY41" fmla="*/ 146515 h 1650575"/>
                  <a:gd name="connsiteX42" fmla="*/ 1948442 w 3768696"/>
                  <a:gd name="connsiteY42" fmla="*/ 189244 h 1650575"/>
                  <a:gd name="connsiteX43" fmla="*/ 1974079 w 3768696"/>
                  <a:gd name="connsiteY43" fmla="*/ 274702 h 1650575"/>
                  <a:gd name="connsiteX44" fmla="*/ 1991171 w 3768696"/>
                  <a:gd name="connsiteY44" fmla="*/ 385797 h 1650575"/>
                  <a:gd name="connsiteX45" fmla="*/ 1982625 w 3768696"/>
                  <a:gd name="connsiteY45" fmla="*/ 889999 h 1650575"/>
                  <a:gd name="connsiteX46" fmla="*/ 1956987 w 3768696"/>
                  <a:gd name="connsiteY46" fmla="*/ 898545 h 1650575"/>
                  <a:gd name="connsiteX47" fmla="*/ 1837346 w 3768696"/>
                  <a:gd name="connsiteY47" fmla="*/ 889999 h 1650575"/>
                  <a:gd name="connsiteX48" fmla="*/ 1794617 w 3768696"/>
                  <a:gd name="connsiteY48" fmla="*/ 727629 h 1650575"/>
                  <a:gd name="connsiteX49" fmla="*/ 1777526 w 3768696"/>
                  <a:gd name="connsiteY49" fmla="*/ 684900 h 1650575"/>
                  <a:gd name="connsiteX50" fmla="*/ 1760434 w 3768696"/>
                  <a:gd name="connsiteY50" fmla="*/ 633625 h 1650575"/>
                  <a:gd name="connsiteX51" fmla="*/ 1743343 w 3768696"/>
                  <a:gd name="connsiteY51" fmla="*/ 565259 h 1650575"/>
                  <a:gd name="connsiteX52" fmla="*/ 1751888 w 3768696"/>
                  <a:gd name="connsiteY52" fmla="*/ 471255 h 1650575"/>
                  <a:gd name="connsiteX53" fmla="*/ 1786072 w 3768696"/>
                  <a:gd name="connsiteY53" fmla="*/ 454164 h 1650575"/>
                  <a:gd name="connsiteX54" fmla="*/ 1862984 w 3768696"/>
                  <a:gd name="connsiteY54" fmla="*/ 428526 h 1650575"/>
                  <a:gd name="connsiteX55" fmla="*/ 1948442 w 3768696"/>
                  <a:gd name="connsiteY55" fmla="*/ 437072 h 1650575"/>
                  <a:gd name="connsiteX56" fmla="*/ 1974079 w 3768696"/>
                  <a:gd name="connsiteY56" fmla="*/ 462709 h 1650575"/>
                  <a:gd name="connsiteX57" fmla="*/ 2008262 w 3768696"/>
                  <a:gd name="connsiteY57" fmla="*/ 471255 h 1650575"/>
                  <a:gd name="connsiteX58" fmla="*/ 2042445 w 3768696"/>
                  <a:gd name="connsiteY58" fmla="*/ 531076 h 1650575"/>
                  <a:gd name="connsiteX59" fmla="*/ 2076629 w 3768696"/>
                  <a:gd name="connsiteY59" fmla="*/ 616534 h 1650575"/>
                  <a:gd name="connsiteX60" fmla="*/ 2076629 w 3768696"/>
                  <a:gd name="connsiteY60" fmla="*/ 872907 h 1650575"/>
                  <a:gd name="connsiteX61" fmla="*/ 2085174 w 3768696"/>
                  <a:gd name="connsiteY61" fmla="*/ 1146373 h 1650575"/>
                  <a:gd name="connsiteX62" fmla="*/ 2110812 w 3768696"/>
                  <a:gd name="connsiteY62" fmla="*/ 1197648 h 1650575"/>
                  <a:gd name="connsiteX63" fmla="*/ 2153541 w 3768696"/>
                  <a:gd name="connsiteY63" fmla="*/ 1231831 h 1650575"/>
                  <a:gd name="connsiteX64" fmla="*/ 2162086 w 3768696"/>
                  <a:gd name="connsiteY64" fmla="*/ 1257468 h 1650575"/>
                  <a:gd name="connsiteX65" fmla="*/ 2196270 w 3768696"/>
                  <a:gd name="connsiteY65" fmla="*/ 1266014 h 1650575"/>
                  <a:gd name="connsiteX66" fmla="*/ 2221907 w 3768696"/>
                  <a:gd name="connsiteY66" fmla="*/ 1283106 h 1650575"/>
                  <a:gd name="connsiteX67" fmla="*/ 2290273 w 3768696"/>
                  <a:gd name="connsiteY67" fmla="*/ 1300197 h 1650575"/>
                  <a:gd name="connsiteX68" fmla="*/ 2478281 w 3768696"/>
                  <a:gd name="connsiteY68" fmla="*/ 1291651 h 1650575"/>
                  <a:gd name="connsiteX69" fmla="*/ 2503918 w 3768696"/>
                  <a:gd name="connsiteY69" fmla="*/ 1266014 h 1650575"/>
                  <a:gd name="connsiteX70" fmla="*/ 2572285 w 3768696"/>
                  <a:gd name="connsiteY70" fmla="*/ 1248922 h 1650575"/>
                  <a:gd name="connsiteX71" fmla="*/ 2691926 w 3768696"/>
                  <a:gd name="connsiteY71" fmla="*/ 1223285 h 1650575"/>
                  <a:gd name="connsiteX72" fmla="*/ 2726109 w 3768696"/>
                  <a:gd name="connsiteY72" fmla="*/ 1180556 h 1650575"/>
                  <a:gd name="connsiteX73" fmla="*/ 2734655 w 3768696"/>
                  <a:gd name="connsiteY73" fmla="*/ 1154919 h 1650575"/>
                  <a:gd name="connsiteX74" fmla="*/ 2726109 w 3768696"/>
                  <a:gd name="connsiteY74" fmla="*/ 975457 h 1650575"/>
                  <a:gd name="connsiteX75" fmla="*/ 2683380 w 3768696"/>
                  <a:gd name="connsiteY75" fmla="*/ 855816 h 1650575"/>
                  <a:gd name="connsiteX76" fmla="*/ 2674834 w 3768696"/>
                  <a:gd name="connsiteY76" fmla="*/ 830179 h 1650575"/>
                  <a:gd name="connsiteX77" fmla="*/ 2649197 w 3768696"/>
                  <a:gd name="connsiteY77" fmla="*/ 847270 h 1650575"/>
                  <a:gd name="connsiteX78" fmla="*/ 2615014 w 3768696"/>
                  <a:gd name="connsiteY78" fmla="*/ 855816 h 1650575"/>
                  <a:gd name="connsiteX79" fmla="*/ 2580830 w 3768696"/>
                  <a:gd name="connsiteY79" fmla="*/ 907091 h 1650575"/>
                  <a:gd name="connsiteX80" fmla="*/ 2563739 w 3768696"/>
                  <a:gd name="connsiteY80" fmla="*/ 932728 h 1650575"/>
                  <a:gd name="connsiteX81" fmla="*/ 2555193 w 3768696"/>
                  <a:gd name="connsiteY81" fmla="*/ 958365 h 1650575"/>
                  <a:gd name="connsiteX82" fmla="*/ 2546647 w 3768696"/>
                  <a:gd name="connsiteY82" fmla="*/ 1095098 h 1650575"/>
                  <a:gd name="connsiteX83" fmla="*/ 2529556 w 3768696"/>
                  <a:gd name="connsiteY83" fmla="*/ 1154919 h 1650575"/>
                  <a:gd name="connsiteX84" fmla="*/ 2521010 w 3768696"/>
                  <a:gd name="connsiteY84" fmla="*/ 1206193 h 1650575"/>
                  <a:gd name="connsiteX85" fmla="*/ 2503918 w 3768696"/>
                  <a:gd name="connsiteY85" fmla="*/ 1342926 h 1650575"/>
                  <a:gd name="connsiteX86" fmla="*/ 2512464 w 3768696"/>
                  <a:gd name="connsiteY86" fmla="*/ 1530934 h 1650575"/>
                  <a:gd name="connsiteX87" fmla="*/ 2529556 w 3768696"/>
                  <a:gd name="connsiteY87" fmla="*/ 1565117 h 1650575"/>
                  <a:gd name="connsiteX88" fmla="*/ 2538101 w 3768696"/>
                  <a:gd name="connsiteY88" fmla="*/ 1590754 h 1650575"/>
                  <a:gd name="connsiteX89" fmla="*/ 2563739 w 3768696"/>
                  <a:gd name="connsiteY89" fmla="*/ 1607846 h 1650575"/>
                  <a:gd name="connsiteX90" fmla="*/ 2640651 w 3768696"/>
                  <a:gd name="connsiteY90" fmla="*/ 1633483 h 1650575"/>
                  <a:gd name="connsiteX91" fmla="*/ 2683380 w 3768696"/>
                  <a:gd name="connsiteY91" fmla="*/ 1650575 h 1650575"/>
                  <a:gd name="connsiteX92" fmla="*/ 2931208 w 3768696"/>
                  <a:gd name="connsiteY92" fmla="*/ 1642029 h 1650575"/>
                  <a:gd name="connsiteX93" fmla="*/ 2982483 w 3768696"/>
                  <a:gd name="connsiteY93" fmla="*/ 1607846 h 1650575"/>
                  <a:gd name="connsiteX94" fmla="*/ 2999574 w 3768696"/>
                  <a:gd name="connsiteY94" fmla="*/ 1582208 h 1650575"/>
                  <a:gd name="connsiteX95" fmla="*/ 3059395 w 3768696"/>
                  <a:gd name="connsiteY95" fmla="*/ 1522388 h 1650575"/>
                  <a:gd name="connsiteX96" fmla="*/ 3119215 w 3768696"/>
                  <a:gd name="connsiteY96" fmla="*/ 1488205 h 1650575"/>
                  <a:gd name="connsiteX97" fmla="*/ 3144853 w 3768696"/>
                  <a:gd name="connsiteY97" fmla="*/ 1462567 h 1650575"/>
                  <a:gd name="connsiteX98" fmla="*/ 3161944 w 3768696"/>
                  <a:gd name="connsiteY98" fmla="*/ 1428384 h 1650575"/>
                  <a:gd name="connsiteX99" fmla="*/ 3170490 w 3768696"/>
                  <a:gd name="connsiteY99" fmla="*/ 1334380 h 1650575"/>
                  <a:gd name="connsiteX100" fmla="*/ 3179036 w 3768696"/>
                  <a:gd name="connsiteY100" fmla="*/ 1300197 h 1650575"/>
                  <a:gd name="connsiteX101" fmla="*/ 3204673 w 3768696"/>
                  <a:gd name="connsiteY101" fmla="*/ 1266014 h 1650575"/>
                  <a:gd name="connsiteX102" fmla="*/ 3230311 w 3768696"/>
                  <a:gd name="connsiteY102" fmla="*/ 1257468 h 1650575"/>
                  <a:gd name="connsiteX103" fmla="*/ 3298677 w 3768696"/>
                  <a:gd name="connsiteY103" fmla="*/ 1197648 h 1650575"/>
                  <a:gd name="connsiteX104" fmla="*/ 3349952 w 3768696"/>
                  <a:gd name="connsiteY104" fmla="*/ 1154919 h 1650575"/>
                  <a:gd name="connsiteX105" fmla="*/ 3384135 w 3768696"/>
                  <a:gd name="connsiteY105" fmla="*/ 1129281 h 1650575"/>
                  <a:gd name="connsiteX106" fmla="*/ 3409772 w 3768696"/>
                  <a:gd name="connsiteY106" fmla="*/ 1112190 h 1650575"/>
                  <a:gd name="connsiteX107" fmla="*/ 3443956 w 3768696"/>
                  <a:gd name="connsiteY107" fmla="*/ 1060915 h 1650575"/>
                  <a:gd name="connsiteX108" fmla="*/ 3452501 w 3768696"/>
                  <a:gd name="connsiteY108" fmla="*/ 1035278 h 1650575"/>
                  <a:gd name="connsiteX109" fmla="*/ 3555051 w 3768696"/>
                  <a:gd name="connsiteY109" fmla="*/ 1026732 h 1650575"/>
                  <a:gd name="connsiteX110" fmla="*/ 3597780 w 3768696"/>
                  <a:gd name="connsiteY110" fmla="*/ 1018186 h 1650575"/>
                  <a:gd name="connsiteX111" fmla="*/ 3657600 w 3768696"/>
                  <a:gd name="connsiteY111" fmla="*/ 1009640 h 1650575"/>
                  <a:gd name="connsiteX112" fmla="*/ 3717421 w 3768696"/>
                  <a:gd name="connsiteY112" fmla="*/ 1018186 h 1650575"/>
                  <a:gd name="connsiteX113" fmla="*/ 3768696 w 3768696"/>
                  <a:gd name="connsiteY113" fmla="*/ 1026732 h 16505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</a:cxnLst>
                <a:rect l="l" t="t" r="r" b="b"/>
                <a:pathLst>
                  <a:path w="3768696" h="1650575">
                    <a:moveTo>
                      <a:pt x="0" y="223427"/>
                    </a:moveTo>
                    <a:cubicBezTo>
                      <a:pt x="19940" y="206335"/>
                      <a:pt x="36765" y="184728"/>
                      <a:pt x="59821" y="172152"/>
                    </a:cubicBezTo>
                    <a:cubicBezTo>
                      <a:pt x="311931" y="34638"/>
                      <a:pt x="200402" y="96622"/>
                      <a:pt x="350378" y="52511"/>
                    </a:cubicBezTo>
                    <a:cubicBezTo>
                      <a:pt x="376304" y="44886"/>
                      <a:pt x="401653" y="35420"/>
                      <a:pt x="427290" y="26874"/>
                    </a:cubicBezTo>
                    <a:cubicBezTo>
                      <a:pt x="435836" y="24025"/>
                      <a:pt x="443951" y="19076"/>
                      <a:pt x="452928" y="18328"/>
                    </a:cubicBezTo>
                    <a:cubicBezTo>
                      <a:pt x="581183" y="7640"/>
                      <a:pt x="521385" y="13570"/>
                      <a:pt x="632389" y="1236"/>
                    </a:cubicBezTo>
                    <a:cubicBezTo>
                      <a:pt x="652329" y="4085"/>
                      <a:pt x="674602" y="0"/>
                      <a:pt x="692210" y="9782"/>
                    </a:cubicBezTo>
                    <a:cubicBezTo>
                      <a:pt x="699310" y="13726"/>
                      <a:pt x="715186" y="58960"/>
                      <a:pt x="717847" y="69603"/>
                    </a:cubicBezTo>
                    <a:cubicBezTo>
                      <a:pt x="730916" y="121878"/>
                      <a:pt x="724562" y="118433"/>
                      <a:pt x="734939" y="180698"/>
                    </a:cubicBezTo>
                    <a:cubicBezTo>
                      <a:pt x="739715" y="209353"/>
                      <a:pt x="735915" y="241985"/>
                      <a:pt x="752030" y="266156"/>
                    </a:cubicBezTo>
                    <a:lnTo>
                      <a:pt x="769122" y="291793"/>
                    </a:lnTo>
                    <a:cubicBezTo>
                      <a:pt x="782861" y="346751"/>
                      <a:pt x="766163" y="310495"/>
                      <a:pt x="811851" y="351614"/>
                    </a:cubicBezTo>
                    <a:cubicBezTo>
                      <a:pt x="829817" y="367784"/>
                      <a:pt x="843789" y="388386"/>
                      <a:pt x="863126" y="402889"/>
                    </a:cubicBezTo>
                    <a:cubicBezTo>
                      <a:pt x="945784" y="464882"/>
                      <a:pt x="857697" y="404447"/>
                      <a:pt x="922946" y="437072"/>
                    </a:cubicBezTo>
                    <a:cubicBezTo>
                      <a:pt x="981959" y="466579"/>
                      <a:pt x="911630" y="444926"/>
                      <a:pt x="982767" y="462709"/>
                    </a:cubicBezTo>
                    <a:cubicBezTo>
                      <a:pt x="1011253" y="459861"/>
                      <a:pt x="1039848" y="457947"/>
                      <a:pt x="1068225" y="454164"/>
                    </a:cubicBezTo>
                    <a:cubicBezTo>
                      <a:pt x="1091472" y="451064"/>
                      <a:pt x="1121928" y="442874"/>
                      <a:pt x="1145137" y="437072"/>
                    </a:cubicBezTo>
                    <a:cubicBezTo>
                      <a:pt x="1153683" y="422829"/>
                      <a:pt x="1165098" y="409953"/>
                      <a:pt x="1170774" y="394343"/>
                    </a:cubicBezTo>
                    <a:cubicBezTo>
                      <a:pt x="1176695" y="378059"/>
                      <a:pt x="1175561" y="359983"/>
                      <a:pt x="1179320" y="343068"/>
                    </a:cubicBezTo>
                    <a:cubicBezTo>
                      <a:pt x="1181274" y="334275"/>
                      <a:pt x="1185017" y="325977"/>
                      <a:pt x="1187866" y="317431"/>
                    </a:cubicBezTo>
                    <a:cubicBezTo>
                      <a:pt x="1190715" y="300339"/>
                      <a:pt x="1194688" y="283397"/>
                      <a:pt x="1196412" y="266156"/>
                    </a:cubicBezTo>
                    <a:cubicBezTo>
                      <a:pt x="1200390" y="226372"/>
                      <a:pt x="1194655" y="185147"/>
                      <a:pt x="1204957" y="146515"/>
                    </a:cubicBezTo>
                    <a:cubicBezTo>
                      <a:pt x="1207278" y="137811"/>
                      <a:pt x="1222538" y="141998"/>
                      <a:pt x="1230595" y="137969"/>
                    </a:cubicBezTo>
                    <a:cubicBezTo>
                      <a:pt x="1239781" y="133376"/>
                      <a:pt x="1247875" y="126848"/>
                      <a:pt x="1256232" y="120878"/>
                    </a:cubicBezTo>
                    <a:cubicBezTo>
                      <a:pt x="1285955" y="99647"/>
                      <a:pt x="1290780" y="90831"/>
                      <a:pt x="1324599" y="78149"/>
                    </a:cubicBezTo>
                    <a:cubicBezTo>
                      <a:pt x="1335596" y="74025"/>
                      <a:pt x="1347489" y="72830"/>
                      <a:pt x="1358782" y="69603"/>
                    </a:cubicBezTo>
                    <a:cubicBezTo>
                      <a:pt x="1367443" y="67128"/>
                      <a:pt x="1375873" y="63906"/>
                      <a:pt x="1384419" y="61057"/>
                    </a:cubicBezTo>
                    <a:cubicBezTo>
                      <a:pt x="1470315" y="67664"/>
                      <a:pt x="1484713" y="39453"/>
                      <a:pt x="1512606" y="95240"/>
                    </a:cubicBezTo>
                    <a:cubicBezTo>
                      <a:pt x="1516635" y="103297"/>
                      <a:pt x="1518303" y="112332"/>
                      <a:pt x="1521152" y="120878"/>
                    </a:cubicBezTo>
                    <a:cubicBezTo>
                      <a:pt x="1521280" y="121901"/>
                      <a:pt x="1541447" y="230372"/>
                      <a:pt x="1521152" y="240519"/>
                    </a:cubicBezTo>
                    <a:cubicBezTo>
                      <a:pt x="1506295" y="247947"/>
                      <a:pt x="1492508" y="223684"/>
                      <a:pt x="1478423" y="214881"/>
                    </a:cubicBezTo>
                    <a:cubicBezTo>
                      <a:pt x="1461772" y="204474"/>
                      <a:pt x="1432105" y="183726"/>
                      <a:pt x="1418602" y="172152"/>
                    </a:cubicBezTo>
                    <a:cubicBezTo>
                      <a:pt x="1361024" y="122799"/>
                      <a:pt x="1423994" y="167202"/>
                      <a:pt x="1367328" y="129423"/>
                    </a:cubicBezTo>
                    <a:cubicBezTo>
                      <a:pt x="1357918" y="91784"/>
                      <a:pt x="1348123" y="70086"/>
                      <a:pt x="1367328" y="26874"/>
                    </a:cubicBezTo>
                    <a:cubicBezTo>
                      <a:pt x="1370986" y="18642"/>
                      <a:pt x="1384419" y="21177"/>
                      <a:pt x="1392965" y="18328"/>
                    </a:cubicBezTo>
                    <a:cubicBezTo>
                      <a:pt x="1472726" y="21177"/>
                      <a:pt x="1552601" y="21735"/>
                      <a:pt x="1632247" y="26874"/>
                    </a:cubicBezTo>
                    <a:cubicBezTo>
                      <a:pt x="1641237" y="27454"/>
                      <a:pt x="1649223" y="32945"/>
                      <a:pt x="1657885" y="35420"/>
                    </a:cubicBezTo>
                    <a:cubicBezTo>
                      <a:pt x="1681880" y="42276"/>
                      <a:pt x="1710577" y="48107"/>
                      <a:pt x="1734797" y="52511"/>
                    </a:cubicBezTo>
                    <a:cubicBezTo>
                      <a:pt x="1782133" y="61118"/>
                      <a:pt x="1806013" y="62007"/>
                      <a:pt x="1854438" y="78149"/>
                    </a:cubicBezTo>
                    <a:cubicBezTo>
                      <a:pt x="1866523" y="82177"/>
                      <a:pt x="1877227" y="89543"/>
                      <a:pt x="1888621" y="95240"/>
                    </a:cubicBezTo>
                    <a:cubicBezTo>
                      <a:pt x="1897167" y="103786"/>
                      <a:pt x="1907554" y="110822"/>
                      <a:pt x="1914258" y="120878"/>
                    </a:cubicBezTo>
                    <a:cubicBezTo>
                      <a:pt x="1919255" y="128373"/>
                      <a:pt x="1918775" y="138458"/>
                      <a:pt x="1922804" y="146515"/>
                    </a:cubicBezTo>
                    <a:cubicBezTo>
                      <a:pt x="1930232" y="161371"/>
                      <a:pt x="1939896" y="175001"/>
                      <a:pt x="1948442" y="189244"/>
                    </a:cubicBezTo>
                    <a:cubicBezTo>
                      <a:pt x="1978617" y="340135"/>
                      <a:pt x="1931925" y="120141"/>
                      <a:pt x="1974079" y="274702"/>
                    </a:cubicBezTo>
                    <a:cubicBezTo>
                      <a:pt x="1977636" y="287744"/>
                      <a:pt x="1989823" y="376364"/>
                      <a:pt x="1991171" y="385797"/>
                    </a:cubicBezTo>
                    <a:cubicBezTo>
                      <a:pt x="1988322" y="553864"/>
                      <a:pt x="1993807" y="722280"/>
                      <a:pt x="1982625" y="889999"/>
                    </a:cubicBezTo>
                    <a:cubicBezTo>
                      <a:pt x="1982026" y="898987"/>
                      <a:pt x="1965995" y="898545"/>
                      <a:pt x="1956987" y="898545"/>
                    </a:cubicBezTo>
                    <a:cubicBezTo>
                      <a:pt x="1917005" y="898545"/>
                      <a:pt x="1877226" y="892848"/>
                      <a:pt x="1837346" y="889999"/>
                    </a:cubicBezTo>
                    <a:cubicBezTo>
                      <a:pt x="1791034" y="751059"/>
                      <a:pt x="1860595" y="965150"/>
                      <a:pt x="1794617" y="727629"/>
                    </a:cubicBezTo>
                    <a:cubicBezTo>
                      <a:pt x="1790511" y="712849"/>
                      <a:pt x="1782768" y="699317"/>
                      <a:pt x="1777526" y="684900"/>
                    </a:cubicBezTo>
                    <a:cubicBezTo>
                      <a:pt x="1771369" y="667968"/>
                      <a:pt x="1765383" y="650948"/>
                      <a:pt x="1760434" y="633625"/>
                    </a:cubicBezTo>
                    <a:cubicBezTo>
                      <a:pt x="1753981" y="611039"/>
                      <a:pt x="1743343" y="565259"/>
                      <a:pt x="1743343" y="565259"/>
                    </a:cubicBezTo>
                    <a:cubicBezTo>
                      <a:pt x="1746191" y="533924"/>
                      <a:pt x="1740593" y="500622"/>
                      <a:pt x="1751888" y="471255"/>
                    </a:cubicBezTo>
                    <a:cubicBezTo>
                      <a:pt x="1756461" y="459365"/>
                      <a:pt x="1774431" y="459338"/>
                      <a:pt x="1786072" y="454164"/>
                    </a:cubicBezTo>
                    <a:cubicBezTo>
                      <a:pt x="1827452" y="435773"/>
                      <a:pt x="1823300" y="438447"/>
                      <a:pt x="1862984" y="428526"/>
                    </a:cubicBezTo>
                    <a:cubicBezTo>
                      <a:pt x="1891470" y="431375"/>
                      <a:pt x="1921080" y="428653"/>
                      <a:pt x="1948442" y="437072"/>
                    </a:cubicBezTo>
                    <a:cubicBezTo>
                      <a:pt x="1959993" y="440626"/>
                      <a:pt x="1963586" y="456713"/>
                      <a:pt x="1974079" y="462709"/>
                    </a:cubicBezTo>
                    <a:cubicBezTo>
                      <a:pt x="1984277" y="468536"/>
                      <a:pt x="1996868" y="468406"/>
                      <a:pt x="2008262" y="471255"/>
                    </a:cubicBezTo>
                    <a:cubicBezTo>
                      <a:pt x="2034400" y="549669"/>
                      <a:pt x="1990710" y="427606"/>
                      <a:pt x="2042445" y="531076"/>
                    </a:cubicBezTo>
                    <a:cubicBezTo>
                      <a:pt x="2056166" y="558517"/>
                      <a:pt x="2076629" y="616534"/>
                      <a:pt x="2076629" y="616534"/>
                    </a:cubicBezTo>
                    <a:cubicBezTo>
                      <a:pt x="2098769" y="749383"/>
                      <a:pt x="2076629" y="594894"/>
                      <a:pt x="2076629" y="872907"/>
                    </a:cubicBezTo>
                    <a:cubicBezTo>
                      <a:pt x="2076629" y="964107"/>
                      <a:pt x="2079971" y="1055322"/>
                      <a:pt x="2085174" y="1146373"/>
                    </a:cubicBezTo>
                    <a:cubicBezTo>
                      <a:pt x="2086016" y="1161116"/>
                      <a:pt x="2101211" y="1188047"/>
                      <a:pt x="2110812" y="1197648"/>
                    </a:cubicBezTo>
                    <a:cubicBezTo>
                      <a:pt x="2123710" y="1210546"/>
                      <a:pt x="2139298" y="1220437"/>
                      <a:pt x="2153541" y="1231831"/>
                    </a:cubicBezTo>
                    <a:cubicBezTo>
                      <a:pt x="2156389" y="1240377"/>
                      <a:pt x="2155052" y="1251841"/>
                      <a:pt x="2162086" y="1257468"/>
                    </a:cubicBezTo>
                    <a:cubicBezTo>
                      <a:pt x="2171258" y="1264805"/>
                      <a:pt x="2185474" y="1261387"/>
                      <a:pt x="2196270" y="1266014"/>
                    </a:cubicBezTo>
                    <a:cubicBezTo>
                      <a:pt x="2205710" y="1270060"/>
                      <a:pt x="2212721" y="1278513"/>
                      <a:pt x="2221907" y="1283106"/>
                    </a:cubicBezTo>
                    <a:cubicBezTo>
                      <a:pt x="2239422" y="1291863"/>
                      <a:pt x="2274028" y="1296948"/>
                      <a:pt x="2290273" y="1300197"/>
                    </a:cubicBezTo>
                    <a:cubicBezTo>
                      <a:pt x="2352942" y="1297348"/>
                      <a:pt x="2416335" y="1301562"/>
                      <a:pt x="2478281" y="1291651"/>
                    </a:cubicBezTo>
                    <a:cubicBezTo>
                      <a:pt x="2490215" y="1289742"/>
                      <a:pt x="2492916" y="1271015"/>
                      <a:pt x="2503918" y="1266014"/>
                    </a:cubicBezTo>
                    <a:cubicBezTo>
                      <a:pt x="2525303" y="1256294"/>
                      <a:pt x="2549316" y="1253844"/>
                      <a:pt x="2572285" y="1248922"/>
                    </a:cubicBezTo>
                    <a:lnTo>
                      <a:pt x="2691926" y="1223285"/>
                    </a:lnTo>
                    <a:cubicBezTo>
                      <a:pt x="2703320" y="1209042"/>
                      <a:pt x="2716442" y="1196023"/>
                      <a:pt x="2726109" y="1180556"/>
                    </a:cubicBezTo>
                    <a:cubicBezTo>
                      <a:pt x="2730883" y="1172917"/>
                      <a:pt x="2734655" y="1163927"/>
                      <a:pt x="2734655" y="1154919"/>
                    </a:cubicBezTo>
                    <a:cubicBezTo>
                      <a:pt x="2734655" y="1095031"/>
                      <a:pt x="2731878" y="1035067"/>
                      <a:pt x="2726109" y="975457"/>
                    </a:cubicBezTo>
                    <a:cubicBezTo>
                      <a:pt x="2718008" y="891745"/>
                      <a:pt x="2720669" y="905536"/>
                      <a:pt x="2683380" y="855816"/>
                    </a:cubicBezTo>
                    <a:cubicBezTo>
                      <a:pt x="2680531" y="847270"/>
                      <a:pt x="2683573" y="832364"/>
                      <a:pt x="2674834" y="830179"/>
                    </a:cubicBezTo>
                    <a:cubicBezTo>
                      <a:pt x="2664870" y="827688"/>
                      <a:pt x="2658637" y="843224"/>
                      <a:pt x="2649197" y="847270"/>
                    </a:cubicBezTo>
                    <a:cubicBezTo>
                      <a:pt x="2638402" y="851897"/>
                      <a:pt x="2626408" y="852967"/>
                      <a:pt x="2615014" y="855816"/>
                    </a:cubicBezTo>
                    <a:lnTo>
                      <a:pt x="2580830" y="907091"/>
                    </a:lnTo>
                    <a:cubicBezTo>
                      <a:pt x="2575133" y="915637"/>
                      <a:pt x="2566987" y="922985"/>
                      <a:pt x="2563739" y="932728"/>
                    </a:cubicBezTo>
                    <a:lnTo>
                      <a:pt x="2555193" y="958365"/>
                    </a:lnTo>
                    <a:cubicBezTo>
                      <a:pt x="2552344" y="1003943"/>
                      <a:pt x="2552553" y="1049815"/>
                      <a:pt x="2546647" y="1095098"/>
                    </a:cubicBezTo>
                    <a:cubicBezTo>
                      <a:pt x="2543965" y="1115662"/>
                      <a:pt x="2534219" y="1134712"/>
                      <a:pt x="2529556" y="1154919"/>
                    </a:cubicBezTo>
                    <a:cubicBezTo>
                      <a:pt x="2525660" y="1171802"/>
                      <a:pt x="2523351" y="1189025"/>
                      <a:pt x="2521010" y="1206193"/>
                    </a:cubicBezTo>
                    <a:cubicBezTo>
                      <a:pt x="2514804" y="1251704"/>
                      <a:pt x="2503918" y="1342926"/>
                      <a:pt x="2503918" y="1342926"/>
                    </a:cubicBezTo>
                    <a:cubicBezTo>
                      <a:pt x="2506767" y="1405595"/>
                      <a:pt x="2505273" y="1468613"/>
                      <a:pt x="2512464" y="1530934"/>
                    </a:cubicBezTo>
                    <a:cubicBezTo>
                      <a:pt x="2513924" y="1543589"/>
                      <a:pt x="2524538" y="1553408"/>
                      <a:pt x="2529556" y="1565117"/>
                    </a:cubicBezTo>
                    <a:cubicBezTo>
                      <a:pt x="2533104" y="1573397"/>
                      <a:pt x="2532474" y="1583720"/>
                      <a:pt x="2538101" y="1590754"/>
                    </a:cubicBezTo>
                    <a:cubicBezTo>
                      <a:pt x="2544517" y="1598774"/>
                      <a:pt x="2554821" y="1602750"/>
                      <a:pt x="2563739" y="1607846"/>
                    </a:cubicBezTo>
                    <a:cubicBezTo>
                      <a:pt x="2616342" y="1637904"/>
                      <a:pt x="2579241" y="1615060"/>
                      <a:pt x="2640651" y="1633483"/>
                    </a:cubicBezTo>
                    <a:cubicBezTo>
                      <a:pt x="2655344" y="1637891"/>
                      <a:pt x="2669137" y="1644878"/>
                      <a:pt x="2683380" y="1650575"/>
                    </a:cubicBezTo>
                    <a:cubicBezTo>
                      <a:pt x="2765989" y="1647726"/>
                      <a:pt x="2848711" y="1647185"/>
                      <a:pt x="2931208" y="1642029"/>
                    </a:cubicBezTo>
                    <a:cubicBezTo>
                      <a:pt x="2955281" y="1640524"/>
                      <a:pt x="2967957" y="1625277"/>
                      <a:pt x="2982483" y="1607846"/>
                    </a:cubicBezTo>
                    <a:cubicBezTo>
                      <a:pt x="2989058" y="1599956"/>
                      <a:pt x="2992703" y="1589842"/>
                      <a:pt x="2999574" y="1582208"/>
                    </a:cubicBezTo>
                    <a:cubicBezTo>
                      <a:pt x="3018439" y="1561247"/>
                      <a:pt x="3034173" y="1535000"/>
                      <a:pt x="3059395" y="1522388"/>
                    </a:cubicBezTo>
                    <a:cubicBezTo>
                      <a:pt x="3080288" y="1511941"/>
                      <a:pt x="3101099" y="1503302"/>
                      <a:pt x="3119215" y="1488205"/>
                    </a:cubicBezTo>
                    <a:cubicBezTo>
                      <a:pt x="3128500" y="1480468"/>
                      <a:pt x="3136307" y="1471113"/>
                      <a:pt x="3144853" y="1462567"/>
                    </a:cubicBezTo>
                    <a:cubicBezTo>
                      <a:pt x="3150550" y="1451173"/>
                      <a:pt x="3159446" y="1440876"/>
                      <a:pt x="3161944" y="1428384"/>
                    </a:cubicBezTo>
                    <a:cubicBezTo>
                      <a:pt x="3168114" y="1397531"/>
                      <a:pt x="3166332" y="1365568"/>
                      <a:pt x="3170490" y="1334380"/>
                    </a:cubicBezTo>
                    <a:cubicBezTo>
                      <a:pt x="3172042" y="1322738"/>
                      <a:pt x="3173783" y="1310702"/>
                      <a:pt x="3179036" y="1300197"/>
                    </a:cubicBezTo>
                    <a:cubicBezTo>
                      <a:pt x="3185406" y="1287458"/>
                      <a:pt x="3193731" y="1275132"/>
                      <a:pt x="3204673" y="1266014"/>
                    </a:cubicBezTo>
                    <a:cubicBezTo>
                      <a:pt x="3211593" y="1260247"/>
                      <a:pt x="3221765" y="1260317"/>
                      <a:pt x="3230311" y="1257468"/>
                    </a:cubicBezTo>
                    <a:cubicBezTo>
                      <a:pt x="3263163" y="1232830"/>
                      <a:pt x="3270514" y="1229834"/>
                      <a:pt x="3298677" y="1197648"/>
                    </a:cubicBezTo>
                    <a:cubicBezTo>
                      <a:pt x="3337023" y="1153824"/>
                      <a:pt x="3306184" y="1169509"/>
                      <a:pt x="3349952" y="1154919"/>
                    </a:cubicBezTo>
                    <a:cubicBezTo>
                      <a:pt x="3361346" y="1146373"/>
                      <a:pt x="3372545" y="1137560"/>
                      <a:pt x="3384135" y="1129281"/>
                    </a:cubicBezTo>
                    <a:cubicBezTo>
                      <a:pt x="3392492" y="1123311"/>
                      <a:pt x="3403009" y="1119919"/>
                      <a:pt x="3409772" y="1112190"/>
                    </a:cubicBezTo>
                    <a:cubicBezTo>
                      <a:pt x="3423299" y="1096731"/>
                      <a:pt x="3443956" y="1060915"/>
                      <a:pt x="3443956" y="1060915"/>
                    </a:cubicBezTo>
                    <a:cubicBezTo>
                      <a:pt x="3446804" y="1052369"/>
                      <a:pt x="3443891" y="1037927"/>
                      <a:pt x="3452501" y="1035278"/>
                    </a:cubicBezTo>
                    <a:cubicBezTo>
                      <a:pt x="3485286" y="1025190"/>
                      <a:pt x="3520984" y="1030740"/>
                      <a:pt x="3555051" y="1026732"/>
                    </a:cubicBezTo>
                    <a:cubicBezTo>
                      <a:pt x="3569477" y="1025035"/>
                      <a:pt x="3583453" y="1020574"/>
                      <a:pt x="3597780" y="1018186"/>
                    </a:cubicBezTo>
                    <a:cubicBezTo>
                      <a:pt x="3617648" y="1014875"/>
                      <a:pt x="3637660" y="1012489"/>
                      <a:pt x="3657600" y="1009640"/>
                    </a:cubicBezTo>
                    <a:lnTo>
                      <a:pt x="3717421" y="1018186"/>
                    </a:lnTo>
                    <a:cubicBezTo>
                      <a:pt x="3734547" y="1020821"/>
                      <a:pt x="3768696" y="1026732"/>
                      <a:pt x="3768696" y="1026732"/>
                    </a:cubicBezTo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30" name="Freeform 329"/>
              <p:cNvSpPr/>
              <p:nvPr/>
            </p:nvSpPr>
            <p:spPr>
              <a:xfrm>
                <a:off x="3503776" y="2307364"/>
                <a:ext cx="2695409" cy="724715"/>
              </a:xfrm>
              <a:custGeom>
                <a:avLst/>
                <a:gdLst>
                  <a:gd name="connsiteX0" fmla="*/ 0 w 2695409"/>
                  <a:gd name="connsiteY0" fmla="*/ 367470 h 724715"/>
                  <a:gd name="connsiteX1" fmla="*/ 51274 w 2695409"/>
                  <a:gd name="connsiteY1" fmla="*/ 299103 h 724715"/>
                  <a:gd name="connsiteX2" fmla="*/ 350377 w 2695409"/>
                  <a:gd name="connsiteY2" fmla="*/ 230737 h 724715"/>
                  <a:gd name="connsiteX3" fmla="*/ 658026 w 2695409"/>
                  <a:gd name="connsiteY3" fmla="*/ 239283 h 724715"/>
                  <a:gd name="connsiteX4" fmla="*/ 683663 w 2695409"/>
                  <a:gd name="connsiteY4" fmla="*/ 256374 h 724715"/>
                  <a:gd name="connsiteX5" fmla="*/ 709301 w 2695409"/>
                  <a:gd name="connsiteY5" fmla="*/ 264920 h 724715"/>
                  <a:gd name="connsiteX6" fmla="*/ 734938 w 2695409"/>
                  <a:gd name="connsiteY6" fmla="*/ 290557 h 724715"/>
                  <a:gd name="connsiteX7" fmla="*/ 760575 w 2695409"/>
                  <a:gd name="connsiteY7" fmla="*/ 358924 h 724715"/>
                  <a:gd name="connsiteX8" fmla="*/ 794759 w 2695409"/>
                  <a:gd name="connsiteY8" fmla="*/ 376015 h 724715"/>
                  <a:gd name="connsiteX9" fmla="*/ 940037 w 2695409"/>
                  <a:gd name="connsiteY9" fmla="*/ 401653 h 724715"/>
                  <a:gd name="connsiteX10" fmla="*/ 1051132 w 2695409"/>
                  <a:gd name="connsiteY10" fmla="*/ 393107 h 724715"/>
                  <a:gd name="connsiteX11" fmla="*/ 1102407 w 2695409"/>
                  <a:gd name="connsiteY11" fmla="*/ 358924 h 724715"/>
                  <a:gd name="connsiteX12" fmla="*/ 1102407 w 2695409"/>
                  <a:gd name="connsiteY12" fmla="*/ 247829 h 724715"/>
                  <a:gd name="connsiteX13" fmla="*/ 1085316 w 2695409"/>
                  <a:gd name="connsiteY13" fmla="*/ 162371 h 724715"/>
                  <a:gd name="connsiteX14" fmla="*/ 1068224 w 2695409"/>
                  <a:gd name="connsiteY14" fmla="*/ 136733 h 724715"/>
                  <a:gd name="connsiteX15" fmla="*/ 1016949 w 2695409"/>
                  <a:gd name="connsiteY15" fmla="*/ 102550 h 724715"/>
                  <a:gd name="connsiteX16" fmla="*/ 982766 w 2695409"/>
                  <a:gd name="connsiteY16" fmla="*/ 94004 h 724715"/>
                  <a:gd name="connsiteX17" fmla="*/ 922945 w 2695409"/>
                  <a:gd name="connsiteY17" fmla="*/ 59821 h 724715"/>
                  <a:gd name="connsiteX18" fmla="*/ 888762 w 2695409"/>
                  <a:gd name="connsiteY18" fmla="*/ 51275 h 724715"/>
                  <a:gd name="connsiteX19" fmla="*/ 803304 w 2695409"/>
                  <a:gd name="connsiteY19" fmla="*/ 59821 h 724715"/>
                  <a:gd name="connsiteX20" fmla="*/ 786213 w 2695409"/>
                  <a:gd name="connsiteY20" fmla="*/ 85458 h 724715"/>
                  <a:gd name="connsiteX21" fmla="*/ 752030 w 2695409"/>
                  <a:gd name="connsiteY21" fmla="*/ 196554 h 724715"/>
                  <a:gd name="connsiteX22" fmla="*/ 734938 w 2695409"/>
                  <a:gd name="connsiteY22" fmla="*/ 239283 h 724715"/>
                  <a:gd name="connsiteX23" fmla="*/ 734938 w 2695409"/>
                  <a:gd name="connsiteY23" fmla="*/ 358924 h 724715"/>
                  <a:gd name="connsiteX24" fmla="*/ 760575 w 2695409"/>
                  <a:gd name="connsiteY24" fmla="*/ 367470 h 724715"/>
                  <a:gd name="connsiteX25" fmla="*/ 803304 w 2695409"/>
                  <a:gd name="connsiteY25" fmla="*/ 384561 h 724715"/>
                  <a:gd name="connsiteX26" fmla="*/ 914400 w 2695409"/>
                  <a:gd name="connsiteY26" fmla="*/ 401653 h 724715"/>
                  <a:gd name="connsiteX27" fmla="*/ 991312 w 2695409"/>
                  <a:gd name="connsiteY27" fmla="*/ 418744 h 724715"/>
                  <a:gd name="connsiteX28" fmla="*/ 1153682 w 2695409"/>
                  <a:gd name="connsiteY28" fmla="*/ 435836 h 724715"/>
                  <a:gd name="connsiteX29" fmla="*/ 1204957 w 2695409"/>
                  <a:gd name="connsiteY29" fmla="*/ 418744 h 724715"/>
                  <a:gd name="connsiteX30" fmla="*/ 1230594 w 2695409"/>
                  <a:gd name="connsiteY30" fmla="*/ 401653 h 724715"/>
                  <a:gd name="connsiteX31" fmla="*/ 1264777 w 2695409"/>
                  <a:gd name="connsiteY31" fmla="*/ 393107 h 724715"/>
                  <a:gd name="connsiteX32" fmla="*/ 1324598 w 2695409"/>
                  <a:gd name="connsiteY32" fmla="*/ 376015 h 724715"/>
                  <a:gd name="connsiteX33" fmla="*/ 1410056 w 2695409"/>
                  <a:gd name="connsiteY33" fmla="*/ 367470 h 724715"/>
                  <a:gd name="connsiteX34" fmla="*/ 1461331 w 2695409"/>
                  <a:gd name="connsiteY34" fmla="*/ 350378 h 724715"/>
                  <a:gd name="connsiteX35" fmla="*/ 1512605 w 2695409"/>
                  <a:gd name="connsiteY35" fmla="*/ 341832 h 724715"/>
                  <a:gd name="connsiteX36" fmla="*/ 1572426 w 2695409"/>
                  <a:gd name="connsiteY36" fmla="*/ 324741 h 724715"/>
                  <a:gd name="connsiteX37" fmla="*/ 1734796 w 2695409"/>
                  <a:gd name="connsiteY37" fmla="*/ 333286 h 724715"/>
                  <a:gd name="connsiteX38" fmla="*/ 1854437 w 2695409"/>
                  <a:gd name="connsiteY38" fmla="*/ 324741 h 724715"/>
                  <a:gd name="connsiteX39" fmla="*/ 1880074 w 2695409"/>
                  <a:gd name="connsiteY39" fmla="*/ 333286 h 724715"/>
                  <a:gd name="connsiteX40" fmla="*/ 1982624 w 2695409"/>
                  <a:gd name="connsiteY40" fmla="*/ 341832 h 724715"/>
                  <a:gd name="connsiteX41" fmla="*/ 2025353 w 2695409"/>
                  <a:gd name="connsiteY41" fmla="*/ 350378 h 724715"/>
                  <a:gd name="connsiteX42" fmla="*/ 2093719 w 2695409"/>
                  <a:gd name="connsiteY42" fmla="*/ 376015 h 724715"/>
                  <a:gd name="connsiteX43" fmla="*/ 2179177 w 2695409"/>
                  <a:gd name="connsiteY43" fmla="*/ 384561 h 724715"/>
                  <a:gd name="connsiteX44" fmla="*/ 2204815 w 2695409"/>
                  <a:gd name="connsiteY44" fmla="*/ 393107 h 724715"/>
                  <a:gd name="connsiteX45" fmla="*/ 2247544 w 2695409"/>
                  <a:gd name="connsiteY45" fmla="*/ 401653 h 724715"/>
                  <a:gd name="connsiteX46" fmla="*/ 2273181 w 2695409"/>
                  <a:gd name="connsiteY46" fmla="*/ 418744 h 724715"/>
                  <a:gd name="connsiteX47" fmla="*/ 2298818 w 2695409"/>
                  <a:gd name="connsiteY47" fmla="*/ 427290 h 724715"/>
                  <a:gd name="connsiteX48" fmla="*/ 2350093 w 2695409"/>
                  <a:gd name="connsiteY48" fmla="*/ 452928 h 724715"/>
                  <a:gd name="connsiteX49" fmla="*/ 2392822 w 2695409"/>
                  <a:gd name="connsiteY49" fmla="*/ 435836 h 724715"/>
                  <a:gd name="connsiteX50" fmla="*/ 2435551 w 2695409"/>
                  <a:gd name="connsiteY50" fmla="*/ 427290 h 724715"/>
                  <a:gd name="connsiteX51" fmla="*/ 2461188 w 2695409"/>
                  <a:gd name="connsiteY51" fmla="*/ 418744 h 724715"/>
                  <a:gd name="connsiteX52" fmla="*/ 2486826 w 2695409"/>
                  <a:gd name="connsiteY52" fmla="*/ 367470 h 724715"/>
                  <a:gd name="connsiteX53" fmla="*/ 2512463 w 2695409"/>
                  <a:gd name="connsiteY53" fmla="*/ 316195 h 724715"/>
                  <a:gd name="connsiteX54" fmla="*/ 2512463 w 2695409"/>
                  <a:gd name="connsiteY54" fmla="*/ 170916 h 724715"/>
                  <a:gd name="connsiteX55" fmla="*/ 2495372 w 2695409"/>
                  <a:gd name="connsiteY55" fmla="*/ 136733 h 724715"/>
                  <a:gd name="connsiteX56" fmla="*/ 2486826 w 2695409"/>
                  <a:gd name="connsiteY56" fmla="*/ 102550 h 724715"/>
                  <a:gd name="connsiteX57" fmla="*/ 2461188 w 2695409"/>
                  <a:gd name="connsiteY57" fmla="*/ 68367 h 724715"/>
                  <a:gd name="connsiteX58" fmla="*/ 2444097 w 2695409"/>
                  <a:gd name="connsiteY58" fmla="*/ 42729 h 724715"/>
                  <a:gd name="connsiteX59" fmla="*/ 2418460 w 2695409"/>
                  <a:gd name="connsiteY59" fmla="*/ 25638 h 724715"/>
                  <a:gd name="connsiteX60" fmla="*/ 2392822 w 2695409"/>
                  <a:gd name="connsiteY60" fmla="*/ 0 h 724715"/>
                  <a:gd name="connsiteX61" fmla="*/ 2350093 w 2695409"/>
                  <a:gd name="connsiteY61" fmla="*/ 8546 h 724715"/>
                  <a:gd name="connsiteX62" fmla="*/ 2290273 w 2695409"/>
                  <a:gd name="connsiteY62" fmla="*/ 59821 h 724715"/>
                  <a:gd name="connsiteX63" fmla="*/ 2238998 w 2695409"/>
                  <a:gd name="connsiteY63" fmla="*/ 85458 h 724715"/>
                  <a:gd name="connsiteX64" fmla="*/ 2221906 w 2695409"/>
                  <a:gd name="connsiteY64" fmla="*/ 111096 h 724715"/>
                  <a:gd name="connsiteX65" fmla="*/ 2196269 w 2695409"/>
                  <a:gd name="connsiteY65" fmla="*/ 128187 h 724715"/>
                  <a:gd name="connsiteX66" fmla="*/ 2153540 w 2695409"/>
                  <a:gd name="connsiteY66" fmla="*/ 222191 h 724715"/>
                  <a:gd name="connsiteX67" fmla="*/ 2162086 w 2695409"/>
                  <a:gd name="connsiteY67" fmla="*/ 367470 h 724715"/>
                  <a:gd name="connsiteX68" fmla="*/ 2196269 w 2695409"/>
                  <a:gd name="connsiteY68" fmla="*/ 393107 h 724715"/>
                  <a:gd name="connsiteX69" fmla="*/ 2281727 w 2695409"/>
                  <a:gd name="connsiteY69" fmla="*/ 444382 h 724715"/>
                  <a:gd name="connsiteX70" fmla="*/ 2324456 w 2695409"/>
                  <a:gd name="connsiteY70" fmla="*/ 435836 h 724715"/>
                  <a:gd name="connsiteX71" fmla="*/ 2350093 w 2695409"/>
                  <a:gd name="connsiteY71" fmla="*/ 418744 h 724715"/>
                  <a:gd name="connsiteX72" fmla="*/ 2375731 w 2695409"/>
                  <a:gd name="connsiteY72" fmla="*/ 410199 h 724715"/>
                  <a:gd name="connsiteX73" fmla="*/ 2392822 w 2695409"/>
                  <a:gd name="connsiteY73" fmla="*/ 376015 h 724715"/>
                  <a:gd name="connsiteX74" fmla="*/ 2435551 w 2695409"/>
                  <a:gd name="connsiteY74" fmla="*/ 316195 h 724715"/>
                  <a:gd name="connsiteX75" fmla="*/ 2452643 w 2695409"/>
                  <a:gd name="connsiteY75" fmla="*/ 264920 h 724715"/>
                  <a:gd name="connsiteX76" fmla="*/ 2461188 w 2695409"/>
                  <a:gd name="connsiteY76" fmla="*/ 111096 h 724715"/>
                  <a:gd name="connsiteX77" fmla="*/ 2478280 w 2695409"/>
                  <a:gd name="connsiteY77" fmla="*/ 85458 h 724715"/>
                  <a:gd name="connsiteX78" fmla="*/ 2486826 w 2695409"/>
                  <a:gd name="connsiteY78" fmla="*/ 51275 h 724715"/>
                  <a:gd name="connsiteX79" fmla="*/ 2495372 w 2695409"/>
                  <a:gd name="connsiteY79" fmla="*/ 25638 h 724715"/>
                  <a:gd name="connsiteX80" fmla="*/ 2392822 w 2695409"/>
                  <a:gd name="connsiteY80" fmla="*/ 25638 h 724715"/>
                  <a:gd name="connsiteX81" fmla="*/ 2341547 w 2695409"/>
                  <a:gd name="connsiteY81" fmla="*/ 59821 h 724715"/>
                  <a:gd name="connsiteX82" fmla="*/ 2333002 w 2695409"/>
                  <a:gd name="connsiteY82" fmla="*/ 85458 h 724715"/>
                  <a:gd name="connsiteX83" fmla="*/ 2307364 w 2695409"/>
                  <a:gd name="connsiteY83" fmla="*/ 145279 h 724715"/>
                  <a:gd name="connsiteX84" fmla="*/ 2298818 w 2695409"/>
                  <a:gd name="connsiteY84" fmla="*/ 196554 h 724715"/>
                  <a:gd name="connsiteX85" fmla="*/ 2290273 w 2695409"/>
                  <a:gd name="connsiteY85" fmla="*/ 222191 h 724715"/>
                  <a:gd name="connsiteX86" fmla="*/ 2281727 w 2695409"/>
                  <a:gd name="connsiteY86" fmla="*/ 358924 h 724715"/>
                  <a:gd name="connsiteX87" fmla="*/ 2290273 w 2695409"/>
                  <a:gd name="connsiteY87" fmla="*/ 487111 h 724715"/>
                  <a:gd name="connsiteX88" fmla="*/ 2298818 w 2695409"/>
                  <a:gd name="connsiteY88" fmla="*/ 512748 h 724715"/>
                  <a:gd name="connsiteX89" fmla="*/ 2324456 w 2695409"/>
                  <a:gd name="connsiteY89" fmla="*/ 581115 h 724715"/>
                  <a:gd name="connsiteX90" fmla="*/ 2350093 w 2695409"/>
                  <a:gd name="connsiteY90" fmla="*/ 640935 h 724715"/>
                  <a:gd name="connsiteX91" fmla="*/ 2367185 w 2695409"/>
                  <a:gd name="connsiteY91" fmla="*/ 666572 h 724715"/>
                  <a:gd name="connsiteX92" fmla="*/ 2392822 w 2695409"/>
                  <a:gd name="connsiteY92" fmla="*/ 675118 h 724715"/>
                  <a:gd name="connsiteX93" fmla="*/ 2444097 w 2695409"/>
                  <a:gd name="connsiteY93" fmla="*/ 700756 h 724715"/>
                  <a:gd name="connsiteX94" fmla="*/ 2512463 w 2695409"/>
                  <a:gd name="connsiteY94" fmla="*/ 717847 h 724715"/>
                  <a:gd name="connsiteX95" fmla="*/ 2632104 w 2695409"/>
                  <a:gd name="connsiteY95" fmla="*/ 692210 h 724715"/>
                  <a:gd name="connsiteX96" fmla="*/ 2691925 w 2695409"/>
                  <a:gd name="connsiteY96" fmla="*/ 675118 h 724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</a:cxnLst>
                <a:rect l="l" t="t" r="r" b="b"/>
                <a:pathLst>
                  <a:path w="2695409" h="724715">
                    <a:moveTo>
                      <a:pt x="0" y="367470"/>
                    </a:moveTo>
                    <a:cubicBezTo>
                      <a:pt x="17091" y="344681"/>
                      <a:pt x="26600" y="313338"/>
                      <a:pt x="51274" y="299103"/>
                    </a:cubicBezTo>
                    <a:cubicBezTo>
                      <a:pt x="168622" y="231402"/>
                      <a:pt x="228644" y="238853"/>
                      <a:pt x="350377" y="230737"/>
                    </a:cubicBezTo>
                    <a:cubicBezTo>
                      <a:pt x="452927" y="233586"/>
                      <a:pt x="555739" y="231415"/>
                      <a:pt x="658026" y="239283"/>
                    </a:cubicBezTo>
                    <a:cubicBezTo>
                      <a:pt x="668266" y="240071"/>
                      <a:pt x="674477" y="251781"/>
                      <a:pt x="683663" y="256374"/>
                    </a:cubicBezTo>
                    <a:cubicBezTo>
                      <a:pt x="691720" y="260403"/>
                      <a:pt x="700755" y="262071"/>
                      <a:pt x="709301" y="264920"/>
                    </a:cubicBezTo>
                    <a:cubicBezTo>
                      <a:pt x="717847" y="273466"/>
                      <a:pt x="729533" y="279747"/>
                      <a:pt x="734938" y="290557"/>
                    </a:cubicBezTo>
                    <a:cubicBezTo>
                      <a:pt x="752327" y="325335"/>
                      <a:pt x="730598" y="333944"/>
                      <a:pt x="760575" y="358924"/>
                    </a:cubicBezTo>
                    <a:cubicBezTo>
                      <a:pt x="770362" y="367080"/>
                      <a:pt x="782673" y="371986"/>
                      <a:pt x="794759" y="376015"/>
                    </a:cubicBezTo>
                    <a:cubicBezTo>
                      <a:pt x="853132" y="395472"/>
                      <a:pt x="878233" y="394786"/>
                      <a:pt x="940037" y="401653"/>
                    </a:cubicBezTo>
                    <a:cubicBezTo>
                      <a:pt x="977069" y="398804"/>
                      <a:pt x="1015214" y="402559"/>
                      <a:pt x="1051132" y="393107"/>
                    </a:cubicBezTo>
                    <a:cubicBezTo>
                      <a:pt x="1070997" y="387879"/>
                      <a:pt x="1102407" y="358924"/>
                      <a:pt x="1102407" y="358924"/>
                    </a:cubicBezTo>
                    <a:cubicBezTo>
                      <a:pt x="1116836" y="301210"/>
                      <a:pt x="1113070" y="333133"/>
                      <a:pt x="1102407" y="247829"/>
                    </a:cubicBezTo>
                    <a:cubicBezTo>
                      <a:pt x="1099783" y="226840"/>
                      <a:pt x="1097012" y="185764"/>
                      <a:pt x="1085316" y="162371"/>
                    </a:cubicBezTo>
                    <a:cubicBezTo>
                      <a:pt x="1080723" y="153184"/>
                      <a:pt x="1075954" y="143497"/>
                      <a:pt x="1068224" y="136733"/>
                    </a:cubicBezTo>
                    <a:cubicBezTo>
                      <a:pt x="1052765" y="123206"/>
                      <a:pt x="1036877" y="107532"/>
                      <a:pt x="1016949" y="102550"/>
                    </a:cubicBezTo>
                    <a:lnTo>
                      <a:pt x="982766" y="94004"/>
                    </a:lnTo>
                    <a:cubicBezTo>
                      <a:pt x="961514" y="79836"/>
                      <a:pt x="947728" y="69115"/>
                      <a:pt x="922945" y="59821"/>
                    </a:cubicBezTo>
                    <a:cubicBezTo>
                      <a:pt x="911948" y="55697"/>
                      <a:pt x="900156" y="54124"/>
                      <a:pt x="888762" y="51275"/>
                    </a:cubicBezTo>
                    <a:cubicBezTo>
                      <a:pt x="860276" y="54124"/>
                      <a:pt x="830463" y="50768"/>
                      <a:pt x="803304" y="59821"/>
                    </a:cubicBezTo>
                    <a:cubicBezTo>
                      <a:pt x="793560" y="63069"/>
                      <a:pt x="790806" y="76272"/>
                      <a:pt x="786213" y="85458"/>
                    </a:cubicBezTo>
                    <a:cubicBezTo>
                      <a:pt x="762566" y="132752"/>
                      <a:pt x="769520" y="139712"/>
                      <a:pt x="752030" y="196554"/>
                    </a:cubicBezTo>
                    <a:cubicBezTo>
                      <a:pt x="747519" y="211216"/>
                      <a:pt x="740635" y="225040"/>
                      <a:pt x="734938" y="239283"/>
                    </a:cubicBezTo>
                    <a:cubicBezTo>
                      <a:pt x="728240" y="279469"/>
                      <a:pt x="716789" y="318087"/>
                      <a:pt x="734938" y="358924"/>
                    </a:cubicBezTo>
                    <a:cubicBezTo>
                      <a:pt x="738596" y="367156"/>
                      <a:pt x="752141" y="364307"/>
                      <a:pt x="760575" y="367470"/>
                    </a:cubicBezTo>
                    <a:cubicBezTo>
                      <a:pt x="774938" y="372856"/>
                      <a:pt x="788329" y="381233"/>
                      <a:pt x="803304" y="384561"/>
                    </a:cubicBezTo>
                    <a:cubicBezTo>
                      <a:pt x="839880" y="392689"/>
                      <a:pt x="877368" y="395956"/>
                      <a:pt x="914400" y="401653"/>
                    </a:cubicBezTo>
                    <a:cubicBezTo>
                      <a:pt x="952568" y="414376"/>
                      <a:pt x="938667" y="411224"/>
                      <a:pt x="991312" y="418744"/>
                    </a:cubicBezTo>
                    <a:cubicBezTo>
                      <a:pt x="1056678" y="428082"/>
                      <a:pt x="1083690" y="429473"/>
                      <a:pt x="1153682" y="435836"/>
                    </a:cubicBezTo>
                    <a:cubicBezTo>
                      <a:pt x="1170774" y="430139"/>
                      <a:pt x="1188494" y="426061"/>
                      <a:pt x="1204957" y="418744"/>
                    </a:cubicBezTo>
                    <a:cubicBezTo>
                      <a:pt x="1214342" y="414573"/>
                      <a:pt x="1221154" y="405699"/>
                      <a:pt x="1230594" y="401653"/>
                    </a:cubicBezTo>
                    <a:cubicBezTo>
                      <a:pt x="1241389" y="397026"/>
                      <a:pt x="1253484" y="396334"/>
                      <a:pt x="1264777" y="393107"/>
                    </a:cubicBezTo>
                    <a:cubicBezTo>
                      <a:pt x="1289124" y="386151"/>
                      <a:pt x="1297887" y="379831"/>
                      <a:pt x="1324598" y="376015"/>
                    </a:cubicBezTo>
                    <a:cubicBezTo>
                      <a:pt x="1352938" y="371967"/>
                      <a:pt x="1381570" y="370318"/>
                      <a:pt x="1410056" y="367470"/>
                    </a:cubicBezTo>
                    <a:cubicBezTo>
                      <a:pt x="1427148" y="361773"/>
                      <a:pt x="1443853" y="354748"/>
                      <a:pt x="1461331" y="350378"/>
                    </a:cubicBezTo>
                    <a:cubicBezTo>
                      <a:pt x="1478141" y="346175"/>
                      <a:pt x="1495614" y="345230"/>
                      <a:pt x="1512605" y="341832"/>
                    </a:cubicBezTo>
                    <a:cubicBezTo>
                      <a:pt x="1539426" y="336468"/>
                      <a:pt x="1547995" y="332884"/>
                      <a:pt x="1572426" y="324741"/>
                    </a:cubicBezTo>
                    <a:cubicBezTo>
                      <a:pt x="1626549" y="327589"/>
                      <a:pt x="1680598" y="333286"/>
                      <a:pt x="1734796" y="333286"/>
                    </a:cubicBezTo>
                    <a:cubicBezTo>
                      <a:pt x="1774778" y="333286"/>
                      <a:pt x="1814455" y="324741"/>
                      <a:pt x="1854437" y="324741"/>
                    </a:cubicBezTo>
                    <a:cubicBezTo>
                      <a:pt x="1863445" y="324741"/>
                      <a:pt x="1871145" y="332096"/>
                      <a:pt x="1880074" y="333286"/>
                    </a:cubicBezTo>
                    <a:cubicBezTo>
                      <a:pt x="1914075" y="337819"/>
                      <a:pt x="1948441" y="338983"/>
                      <a:pt x="1982624" y="341832"/>
                    </a:cubicBezTo>
                    <a:cubicBezTo>
                      <a:pt x="1996867" y="344681"/>
                      <a:pt x="2011441" y="346204"/>
                      <a:pt x="2025353" y="350378"/>
                    </a:cubicBezTo>
                    <a:cubicBezTo>
                      <a:pt x="2027365" y="350982"/>
                      <a:pt x="2082349" y="374266"/>
                      <a:pt x="2093719" y="376015"/>
                    </a:cubicBezTo>
                    <a:cubicBezTo>
                      <a:pt x="2122014" y="380368"/>
                      <a:pt x="2150691" y="381712"/>
                      <a:pt x="2179177" y="384561"/>
                    </a:cubicBezTo>
                    <a:cubicBezTo>
                      <a:pt x="2187723" y="387410"/>
                      <a:pt x="2196076" y="390922"/>
                      <a:pt x="2204815" y="393107"/>
                    </a:cubicBezTo>
                    <a:cubicBezTo>
                      <a:pt x="2218906" y="396630"/>
                      <a:pt x="2233944" y="396553"/>
                      <a:pt x="2247544" y="401653"/>
                    </a:cubicBezTo>
                    <a:cubicBezTo>
                      <a:pt x="2257161" y="405259"/>
                      <a:pt x="2263995" y="414151"/>
                      <a:pt x="2273181" y="418744"/>
                    </a:cubicBezTo>
                    <a:cubicBezTo>
                      <a:pt x="2281238" y="422772"/>
                      <a:pt x="2290761" y="423261"/>
                      <a:pt x="2298818" y="427290"/>
                    </a:cubicBezTo>
                    <a:cubicBezTo>
                      <a:pt x="2365083" y="460423"/>
                      <a:pt x="2285655" y="431448"/>
                      <a:pt x="2350093" y="452928"/>
                    </a:cubicBezTo>
                    <a:cubicBezTo>
                      <a:pt x="2364336" y="447231"/>
                      <a:pt x="2378129" y="440244"/>
                      <a:pt x="2392822" y="435836"/>
                    </a:cubicBezTo>
                    <a:cubicBezTo>
                      <a:pt x="2406734" y="431662"/>
                      <a:pt x="2421460" y="430813"/>
                      <a:pt x="2435551" y="427290"/>
                    </a:cubicBezTo>
                    <a:cubicBezTo>
                      <a:pt x="2444290" y="425105"/>
                      <a:pt x="2452642" y="421593"/>
                      <a:pt x="2461188" y="418744"/>
                    </a:cubicBezTo>
                    <a:cubicBezTo>
                      <a:pt x="2469734" y="401653"/>
                      <a:pt x="2477546" y="384174"/>
                      <a:pt x="2486826" y="367470"/>
                    </a:cubicBezTo>
                    <a:cubicBezTo>
                      <a:pt x="2514434" y="317775"/>
                      <a:pt x="2495827" y="366101"/>
                      <a:pt x="2512463" y="316195"/>
                    </a:cubicBezTo>
                    <a:cubicBezTo>
                      <a:pt x="2523144" y="252113"/>
                      <a:pt x="2528095" y="249076"/>
                      <a:pt x="2512463" y="170916"/>
                    </a:cubicBezTo>
                    <a:cubicBezTo>
                      <a:pt x="2509965" y="158424"/>
                      <a:pt x="2499845" y="148661"/>
                      <a:pt x="2495372" y="136733"/>
                    </a:cubicBezTo>
                    <a:cubicBezTo>
                      <a:pt x="2491248" y="125736"/>
                      <a:pt x="2492079" y="113055"/>
                      <a:pt x="2486826" y="102550"/>
                    </a:cubicBezTo>
                    <a:cubicBezTo>
                      <a:pt x="2480456" y="89811"/>
                      <a:pt x="2469467" y="79957"/>
                      <a:pt x="2461188" y="68367"/>
                    </a:cubicBezTo>
                    <a:cubicBezTo>
                      <a:pt x="2455218" y="60009"/>
                      <a:pt x="2451359" y="49992"/>
                      <a:pt x="2444097" y="42729"/>
                    </a:cubicBezTo>
                    <a:cubicBezTo>
                      <a:pt x="2436835" y="35467"/>
                      <a:pt x="2426350" y="32213"/>
                      <a:pt x="2418460" y="25638"/>
                    </a:cubicBezTo>
                    <a:cubicBezTo>
                      <a:pt x="2409175" y="17901"/>
                      <a:pt x="2401368" y="8546"/>
                      <a:pt x="2392822" y="0"/>
                    </a:cubicBezTo>
                    <a:cubicBezTo>
                      <a:pt x="2378579" y="2849"/>
                      <a:pt x="2363693" y="3446"/>
                      <a:pt x="2350093" y="8546"/>
                    </a:cubicBezTo>
                    <a:cubicBezTo>
                      <a:pt x="2326842" y="17265"/>
                      <a:pt x="2306939" y="45536"/>
                      <a:pt x="2290273" y="59821"/>
                    </a:cubicBezTo>
                    <a:cubicBezTo>
                      <a:pt x="2269188" y="77894"/>
                      <a:pt x="2263813" y="77187"/>
                      <a:pt x="2238998" y="85458"/>
                    </a:cubicBezTo>
                    <a:cubicBezTo>
                      <a:pt x="2233301" y="94004"/>
                      <a:pt x="2229169" y="103833"/>
                      <a:pt x="2221906" y="111096"/>
                    </a:cubicBezTo>
                    <a:cubicBezTo>
                      <a:pt x="2214644" y="118358"/>
                      <a:pt x="2202159" y="119773"/>
                      <a:pt x="2196269" y="128187"/>
                    </a:cubicBezTo>
                    <a:cubicBezTo>
                      <a:pt x="2171954" y="162923"/>
                      <a:pt x="2165230" y="187122"/>
                      <a:pt x="2153540" y="222191"/>
                    </a:cubicBezTo>
                    <a:cubicBezTo>
                      <a:pt x="2156389" y="270617"/>
                      <a:pt x="2150321" y="320408"/>
                      <a:pt x="2162086" y="367470"/>
                    </a:cubicBezTo>
                    <a:cubicBezTo>
                      <a:pt x="2165540" y="381288"/>
                      <a:pt x="2184601" y="384939"/>
                      <a:pt x="2196269" y="393107"/>
                    </a:cubicBezTo>
                    <a:cubicBezTo>
                      <a:pt x="2247830" y="429200"/>
                      <a:pt x="2235567" y="421301"/>
                      <a:pt x="2281727" y="444382"/>
                    </a:cubicBezTo>
                    <a:cubicBezTo>
                      <a:pt x="2295970" y="441533"/>
                      <a:pt x="2310856" y="440936"/>
                      <a:pt x="2324456" y="435836"/>
                    </a:cubicBezTo>
                    <a:cubicBezTo>
                      <a:pt x="2334073" y="432230"/>
                      <a:pt x="2340907" y="423337"/>
                      <a:pt x="2350093" y="418744"/>
                    </a:cubicBezTo>
                    <a:cubicBezTo>
                      <a:pt x="2358150" y="414715"/>
                      <a:pt x="2367185" y="413047"/>
                      <a:pt x="2375731" y="410199"/>
                    </a:cubicBezTo>
                    <a:cubicBezTo>
                      <a:pt x="2381428" y="398804"/>
                      <a:pt x="2386070" y="386818"/>
                      <a:pt x="2392822" y="376015"/>
                    </a:cubicBezTo>
                    <a:cubicBezTo>
                      <a:pt x="2397682" y="368238"/>
                      <a:pt x="2429986" y="328717"/>
                      <a:pt x="2435551" y="316195"/>
                    </a:cubicBezTo>
                    <a:cubicBezTo>
                      <a:pt x="2442868" y="299732"/>
                      <a:pt x="2452643" y="264920"/>
                      <a:pt x="2452643" y="264920"/>
                    </a:cubicBezTo>
                    <a:cubicBezTo>
                      <a:pt x="2455491" y="213645"/>
                      <a:pt x="2453926" y="161934"/>
                      <a:pt x="2461188" y="111096"/>
                    </a:cubicBezTo>
                    <a:cubicBezTo>
                      <a:pt x="2462641" y="100928"/>
                      <a:pt x="2474234" y="94899"/>
                      <a:pt x="2478280" y="85458"/>
                    </a:cubicBezTo>
                    <a:cubicBezTo>
                      <a:pt x="2482907" y="74663"/>
                      <a:pt x="2483599" y="62568"/>
                      <a:pt x="2486826" y="51275"/>
                    </a:cubicBezTo>
                    <a:cubicBezTo>
                      <a:pt x="2489301" y="42614"/>
                      <a:pt x="2492523" y="34184"/>
                      <a:pt x="2495372" y="25638"/>
                    </a:cubicBezTo>
                    <a:cubicBezTo>
                      <a:pt x="2455258" y="12267"/>
                      <a:pt x="2450066" y="6557"/>
                      <a:pt x="2392822" y="25638"/>
                    </a:cubicBezTo>
                    <a:cubicBezTo>
                      <a:pt x="2373335" y="32134"/>
                      <a:pt x="2341547" y="59821"/>
                      <a:pt x="2341547" y="59821"/>
                    </a:cubicBezTo>
                    <a:cubicBezTo>
                      <a:pt x="2338699" y="68367"/>
                      <a:pt x="2336550" y="77178"/>
                      <a:pt x="2333002" y="85458"/>
                    </a:cubicBezTo>
                    <a:cubicBezTo>
                      <a:pt x="2301317" y="159391"/>
                      <a:pt x="2327409" y="85147"/>
                      <a:pt x="2307364" y="145279"/>
                    </a:cubicBezTo>
                    <a:cubicBezTo>
                      <a:pt x="2304515" y="162371"/>
                      <a:pt x="2302577" y="179639"/>
                      <a:pt x="2298818" y="196554"/>
                    </a:cubicBezTo>
                    <a:cubicBezTo>
                      <a:pt x="2296864" y="205347"/>
                      <a:pt x="2291216" y="213233"/>
                      <a:pt x="2290273" y="222191"/>
                    </a:cubicBezTo>
                    <a:cubicBezTo>
                      <a:pt x="2285493" y="267607"/>
                      <a:pt x="2284576" y="313346"/>
                      <a:pt x="2281727" y="358924"/>
                    </a:cubicBezTo>
                    <a:cubicBezTo>
                      <a:pt x="2284576" y="401653"/>
                      <a:pt x="2285544" y="444549"/>
                      <a:pt x="2290273" y="487111"/>
                    </a:cubicBezTo>
                    <a:cubicBezTo>
                      <a:pt x="2291268" y="496064"/>
                      <a:pt x="2296343" y="504087"/>
                      <a:pt x="2298818" y="512748"/>
                    </a:cubicBezTo>
                    <a:cubicBezTo>
                      <a:pt x="2321323" y="591516"/>
                      <a:pt x="2290322" y="501471"/>
                      <a:pt x="2324456" y="581115"/>
                    </a:cubicBezTo>
                    <a:cubicBezTo>
                      <a:pt x="2344999" y="629047"/>
                      <a:pt x="2317705" y="584257"/>
                      <a:pt x="2350093" y="640935"/>
                    </a:cubicBezTo>
                    <a:cubicBezTo>
                      <a:pt x="2355189" y="649852"/>
                      <a:pt x="2359165" y="660156"/>
                      <a:pt x="2367185" y="666572"/>
                    </a:cubicBezTo>
                    <a:cubicBezTo>
                      <a:pt x="2374219" y="672199"/>
                      <a:pt x="2384765" y="671089"/>
                      <a:pt x="2392822" y="675118"/>
                    </a:cubicBezTo>
                    <a:cubicBezTo>
                      <a:pt x="2439490" y="698452"/>
                      <a:pt x="2396846" y="687869"/>
                      <a:pt x="2444097" y="700756"/>
                    </a:cubicBezTo>
                    <a:cubicBezTo>
                      <a:pt x="2466759" y="706937"/>
                      <a:pt x="2512463" y="717847"/>
                      <a:pt x="2512463" y="717847"/>
                    </a:cubicBezTo>
                    <a:cubicBezTo>
                      <a:pt x="2692917" y="697796"/>
                      <a:pt x="2512916" y="724715"/>
                      <a:pt x="2632104" y="692210"/>
                    </a:cubicBezTo>
                    <a:cubicBezTo>
                      <a:pt x="2695409" y="674945"/>
                      <a:pt x="2669254" y="697789"/>
                      <a:pt x="2691925" y="675118"/>
                    </a:cubicBezTo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31" name="Freeform 330"/>
              <p:cNvSpPr/>
              <p:nvPr/>
            </p:nvSpPr>
            <p:spPr>
              <a:xfrm>
                <a:off x="5307404" y="1700613"/>
                <a:ext cx="848270" cy="999858"/>
              </a:xfrm>
              <a:custGeom>
                <a:avLst/>
                <a:gdLst>
                  <a:gd name="connsiteX0" fmla="*/ 802839 w 848270"/>
                  <a:gd name="connsiteY0" fmla="*/ 974221 h 999858"/>
                  <a:gd name="connsiteX1" fmla="*/ 614832 w 848270"/>
                  <a:gd name="connsiteY1" fmla="*/ 991312 h 999858"/>
                  <a:gd name="connsiteX2" fmla="*/ 589194 w 848270"/>
                  <a:gd name="connsiteY2" fmla="*/ 999858 h 999858"/>
                  <a:gd name="connsiteX3" fmla="*/ 512282 w 848270"/>
                  <a:gd name="connsiteY3" fmla="*/ 991312 h 999858"/>
                  <a:gd name="connsiteX4" fmla="*/ 461007 w 848270"/>
                  <a:gd name="connsiteY4" fmla="*/ 957129 h 999858"/>
                  <a:gd name="connsiteX5" fmla="*/ 418278 w 848270"/>
                  <a:gd name="connsiteY5" fmla="*/ 914400 h 999858"/>
                  <a:gd name="connsiteX6" fmla="*/ 409732 w 848270"/>
                  <a:gd name="connsiteY6" fmla="*/ 888763 h 999858"/>
                  <a:gd name="connsiteX7" fmla="*/ 367003 w 848270"/>
                  <a:gd name="connsiteY7" fmla="*/ 837488 h 999858"/>
                  <a:gd name="connsiteX8" fmla="*/ 349912 w 848270"/>
                  <a:gd name="connsiteY8" fmla="*/ 794759 h 999858"/>
                  <a:gd name="connsiteX9" fmla="*/ 332820 w 848270"/>
                  <a:gd name="connsiteY9" fmla="*/ 743484 h 999858"/>
                  <a:gd name="connsiteX10" fmla="*/ 307183 w 848270"/>
                  <a:gd name="connsiteY10" fmla="*/ 717847 h 999858"/>
                  <a:gd name="connsiteX11" fmla="*/ 298637 w 848270"/>
                  <a:gd name="connsiteY11" fmla="*/ 692209 h 999858"/>
                  <a:gd name="connsiteX12" fmla="*/ 255908 w 848270"/>
                  <a:gd name="connsiteY12" fmla="*/ 649480 h 999858"/>
                  <a:gd name="connsiteX13" fmla="*/ 213179 w 848270"/>
                  <a:gd name="connsiteY13" fmla="*/ 598206 h 999858"/>
                  <a:gd name="connsiteX14" fmla="*/ 153359 w 848270"/>
                  <a:gd name="connsiteY14" fmla="*/ 512748 h 999858"/>
                  <a:gd name="connsiteX15" fmla="*/ 127721 w 848270"/>
                  <a:gd name="connsiteY15" fmla="*/ 478565 h 999858"/>
                  <a:gd name="connsiteX16" fmla="*/ 110630 w 848270"/>
                  <a:gd name="connsiteY16" fmla="*/ 418744 h 999858"/>
                  <a:gd name="connsiteX17" fmla="*/ 93538 w 848270"/>
                  <a:gd name="connsiteY17" fmla="*/ 350378 h 999858"/>
                  <a:gd name="connsiteX18" fmla="*/ 119175 w 848270"/>
                  <a:gd name="connsiteY18" fmla="*/ 247828 h 999858"/>
                  <a:gd name="connsiteX19" fmla="*/ 144813 w 848270"/>
                  <a:gd name="connsiteY19" fmla="*/ 239282 h 999858"/>
                  <a:gd name="connsiteX20" fmla="*/ 290091 w 848270"/>
                  <a:gd name="connsiteY20" fmla="*/ 264920 h 999858"/>
                  <a:gd name="connsiteX21" fmla="*/ 315729 w 848270"/>
                  <a:gd name="connsiteY21" fmla="*/ 290557 h 999858"/>
                  <a:gd name="connsiteX22" fmla="*/ 332820 w 848270"/>
                  <a:gd name="connsiteY22" fmla="*/ 358923 h 999858"/>
                  <a:gd name="connsiteX23" fmla="*/ 324275 w 848270"/>
                  <a:gd name="connsiteY23" fmla="*/ 444381 h 999858"/>
                  <a:gd name="connsiteX24" fmla="*/ 307183 w 848270"/>
                  <a:gd name="connsiteY24" fmla="*/ 478565 h 999858"/>
                  <a:gd name="connsiteX25" fmla="*/ 298637 w 848270"/>
                  <a:gd name="connsiteY25" fmla="*/ 504202 h 999858"/>
                  <a:gd name="connsiteX26" fmla="*/ 290091 w 848270"/>
                  <a:gd name="connsiteY26" fmla="*/ 546931 h 999858"/>
                  <a:gd name="connsiteX27" fmla="*/ 264454 w 848270"/>
                  <a:gd name="connsiteY27" fmla="*/ 555477 h 999858"/>
                  <a:gd name="connsiteX28" fmla="*/ 204633 w 848270"/>
                  <a:gd name="connsiteY28" fmla="*/ 521294 h 999858"/>
                  <a:gd name="connsiteX29" fmla="*/ 178996 w 848270"/>
                  <a:gd name="connsiteY29" fmla="*/ 487110 h 999858"/>
                  <a:gd name="connsiteX30" fmla="*/ 144813 w 848270"/>
                  <a:gd name="connsiteY30" fmla="*/ 452927 h 999858"/>
                  <a:gd name="connsiteX31" fmla="*/ 93538 w 848270"/>
                  <a:gd name="connsiteY31" fmla="*/ 384561 h 999858"/>
                  <a:gd name="connsiteX32" fmla="*/ 67901 w 848270"/>
                  <a:gd name="connsiteY32" fmla="*/ 350378 h 999858"/>
                  <a:gd name="connsiteX33" fmla="*/ 33717 w 848270"/>
                  <a:gd name="connsiteY33" fmla="*/ 324740 h 999858"/>
                  <a:gd name="connsiteX34" fmla="*/ 16626 w 848270"/>
                  <a:gd name="connsiteY34" fmla="*/ 51275 h 999858"/>
                  <a:gd name="connsiteX35" fmla="*/ 50809 w 848270"/>
                  <a:gd name="connsiteY35" fmla="*/ 0 h 999858"/>
                  <a:gd name="connsiteX36" fmla="*/ 255908 w 848270"/>
                  <a:gd name="connsiteY36" fmla="*/ 17092 h 999858"/>
                  <a:gd name="connsiteX37" fmla="*/ 358458 w 848270"/>
                  <a:gd name="connsiteY37" fmla="*/ 25637 h 999858"/>
                  <a:gd name="connsiteX38" fmla="*/ 409732 w 848270"/>
                  <a:gd name="connsiteY38" fmla="*/ 34183 h 999858"/>
                  <a:gd name="connsiteX39" fmla="*/ 452461 w 848270"/>
                  <a:gd name="connsiteY39" fmla="*/ 59821 h 999858"/>
                  <a:gd name="connsiteX40" fmla="*/ 546465 w 848270"/>
                  <a:gd name="connsiteY40" fmla="*/ 68366 h 999858"/>
                  <a:gd name="connsiteX41" fmla="*/ 623377 w 848270"/>
                  <a:gd name="connsiteY41" fmla="*/ 102550 h 999858"/>
                  <a:gd name="connsiteX42" fmla="*/ 649015 w 848270"/>
                  <a:gd name="connsiteY42" fmla="*/ 153824 h 999858"/>
                  <a:gd name="connsiteX43" fmla="*/ 649015 w 848270"/>
                  <a:gd name="connsiteY43" fmla="*/ 350378 h 999858"/>
                  <a:gd name="connsiteX44" fmla="*/ 631923 w 848270"/>
                  <a:gd name="connsiteY44" fmla="*/ 410198 h 999858"/>
                  <a:gd name="connsiteX45" fmla="*/ 623377 w 848270"/>
                  <a:gd name="connsiteY45" fmla="*/ 452927 h 999858"/>
                  <a:gd name="connsiteX46" fmla="*/ 589194 w 848270"/>
                  <a:gd name="connsiteY46" fmla="*/ 435836 h 999858"/>
                  <a:gd name="connsiteX47" fmla="*/ 537919 w 848270"/>
                  <a:gd name="connsiteY47" fmla="*/ 367469 h 999858"/>
                  <a:gd name="connsiteX48" fmla="*/ 529374 w 848270"/>
                  <a:gd name="connsiteY48" fmla="*/ 341832 h 999858"/>
                  <a:gd name="connsiteX49" fmla="*/ 495190 w 848270"/>
                  <a:gd name="connsiteY49" fmla="*/ 290557 h 999858"/>
                  <a:gd name="connsiteX50" fmla="*/ 555011 w 848270"/>
                  <a:gd name="connsiteY50" fmla="*/ 247828 h 999858"/>
                  <a:gd name="connsiteX51" fmla="*/ 580648 w 848270"/>
                  <a:gd name="connsiteY51" fmla="*/ 230737 h 999858"/>
                  <a:gd name="connsiteX52" fmla="*/ 631923 w 848270"/>
                  <a:gd name="connsiteY52" fmla="*/ 213645 h 999858"/>
                  <a:gd name="connsiteX53" fmla="*/ 683198 w 848270"/>
                  <a:gd name="connsiteY53" fmla="*/ 222191 h 999858"/>
                  <a:gd name="connsiteX54" fmla="*/ 708835 w 848270"/>
                  <a:gd name="connsiteY54" fmla="*/ 230737 h 999858"/>
                  <a:gd name="connsiteX55" fmla="*/ 768656 w 848270"/>
                  <a:gd name="connsiteY55" fmla="*/ 247828 h 999858"/>
                  <a:gd name="connsiteX56" fmla="*/ 819931 w 848270"/>
                  <a:gd name="connsiteY56" fmla="*/ 282011 h 999858"/>
                  <a:gd name="connsiteX57" fmla="*/ 845568 w 848270"/>
                  <a:gd name="connsiteY57" fmla="*/ 282011 h 9998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</a:cxnLst>
                <a:rect l="l" t="t" r="r" b="b"/>
                <a:pathLst>
                  <a:path w="848270" h="999858">
                    <a:moveTo>
                      <a:pt x="802839" y="974221"/>
                    </a:moveTo>
                    <a:cubicBezTo>
                      <a:pt x="740170" y="979918"/>
                      <a:pt x="677311" y="983815"/>
                      <a:pt x="614832" y="991312"/>
                    </a:cubicBezTo>
                    <a:cubicBezTo>
                      <a:pt x="605888" y="992385"/>
                      <a:pt x="598202" y="999858"/>
                      <a:pt x="589194" y="999858"/>
                    </a:cubicBezTo>
                    <a:cubicBezTo>
                      <a:pt x="563399" y="999858"/>
                      <a:pt x="537919" y="994161"/>
                      <a:pt x="512282" y="991312"/>
                    </a:cubicBezTo>
                    <a:cubicBezTo>
                      <a:pt x="495190" y="979918"/>
                      <a:pt x="476466" y="970656"/>
                      <a:pt x="461007" y="957129"/>
                    </a:cubicBezTo>
                    <a:cubicBezTo>
                      <a:pt x="369849" y="877366"/>
                      <a:pt x="520834" y="982771"/>
                      <a:pt x="418278" y="914400"/>
                    </a:cubicBezTo>
                    <a:cubicBezTo>
                      <a:pt x="415429" y="905854"/>
                      <a:pt x="413760" y="896820"/>
                      <a:pt x="409732" y="888763"/>
                    </a:cubicBezTo>
                    <a:cubicBezTo>
                      <a:pt x="397833" y="864964"/>
                      <a:pt x="385907" y="856391"/>
                      <a:pt x="367003" y="837488"/>
                    </a:cubicBezTo>
                    <a:cubicBezTo>
                      <a:pt x="361306" y="823245"/>
                      <a:pt x="355154" y="809176"/>
                      <a:pt x="349912" y="794759"/>
                    </a:cubicBezTo>
                    <a:cubicBezTo>
                      <a:pt x="343755" y="777827"/>
                      <a:pt x="345559" y="756223"/>
                      <a:pt x="332820" y="743484"/>
                    </a:cubicBezTo>
                    <a:lnTo>
                      <a:pt x="307183" y="717847"/>
                    </a:lnTo>
                    <a:cubicBezTo>
                      <a:pt x="304334" y="709301"/>
                      <a:pt x="304042" y="699416"/>
                      <a:pt x="298637" y="692209"/>
                    </a:cubicBezTo>
                    <a:cubicBezTo>
                      <a:pt x="286551" y="676095"/>
                      <a:pt x="269457" y="664384"/>
                      <a:pt x="255908" y="649480"/>
                    </a:cubicBezTo>
                    <a:cubicBezTo>
                      <a:pt x="240942" y="633018"/>
                      <a:pt x="226528" y="616004"/>
                      <a:pt x="213179" y="598206"/>
                    </a:cubicBezTo>
                    <a:cubicBezTo>
                      <a:pt x="192316" y="570389"/>
                      <a:pt x="174222" y="540565"/>
                      <a:pt x="153359" y="512748"/>
                    </a:cubicBezTo>
                    <a:lnTo>
                      <a:pt x="127721" y="478565"/>
                    </a:lnTo>
                    <a:cubicBezTo>
                      <a:pt x="122024" y="458625"/>
                      <a:pt x="115660" y="438863"/>
                      <a:pt x="110630" y="418744"/>
                    </a:cubicBezTo>
                    <a:lnTo>
                      <a:pt x="93538" y="350378"/>
                    </a:lnTo>
                    <a:cubicBezTo>
                      <a:pt x="96486" y="323851"/>
                      <a:pt x="90457" y="270803"/>
                      <a:pt x="119175" y="247828"/>
                    </a:cubicBezTo>
                    <a:cubicBezTo>
                      <a:pt x="126209" y="242200"/>
                      <a:pt x="136267" y="242131"/>
                      <a:pt x="144813" y="239282"/>
                    </a:cubicBezTo>
                    <a:cubicBezTo>
                      <a:pt x="224548" y="244977"/>
                      <a:pt x="244070" y="226570"/>
                      <a:pt x="290091" y="264920"/>
                    </a:cubicBezTo>
                    <a:cubicBezTo>
                      <a:pt x="299375" y="272657"/>
                      <a:pt x="307183" y="282011"/>
                      <a:pt x="315729" y="290557"/>
                    </a:cubicBezTo>
                    <a:cubicBezTo>
                      <a:pt x="322474" y="310790"/>
                      <a:pt x="332820" y="338294"/>
                      <a:pt x="332820" y="358923"/>
                    </a:cubicBezTo>
                    <a:cubicBezTo>
                      <a:pt x="332820" y="387551"/>
                      <a:pt x="330273" y="416388"/>
                      <a:pt x="324275" y="444381"/>
                    </a:cubicBezTo>
                    <a:cubicBezTo>
                      <a:pt x="321606" y="456838"/>
                      <a:pt x="312201" y="466855"/>
                      <a:pt x="307183" y="478565"/>
                    </a:cubicBezTo>
                    <a:cubicBezTo>
                      <a:pt x="303635" y="486845"/>
                      <a:pt x="300822" y="495463"/>
                      <a:pt x="298637" y="504202"/>
                    </a:cubicBezTo>
                    <a:cubicBezTo>
                      <a:pt x="295114" y="518293"/>
                      <a:pt x="298148" y="534845"/>
                      <a:pt x="290091" y="546931"/>
                    </a:cubicBezTo>
                    <a:cubicBezTo>
                      <a:pt x="285094" y="554426"/>
                      <a:pt x="273000" y="552628"/>
                      <a:pt x="264454" y="555477"/>
                    </a:cubicBezTo>
                    <a:cubicBezTo>
                      <a:pt x="251054" y="548777"/>
                      <a:pt x="216709" y="533370"/>
                      <a:pt x="204633" y="521294"/>
                    </a:cubicBezTo>
                    <a:cubicBezTo>
                      <a:pt x="194562" y="511223"/>
                      <a:pt x="188375" y="497829"/>
                      <a:pt x="178996" y="487110"/>
                    </a:cubicBezTo>
                    <a:cubicBezTo>
                      <a:pt x="168385" y="474983"/>
                      <a:pt x="155129" y="465306"/>
                      <a:pt x="144813" y="452927"/>
                    </a:cubicBezTo>
                    <a:cubicBezTo>
                      <a:pt x="126577" y="431044"/>
                      <a:pt x="110630" y="407350"/>
                      <a:pt x="93538" y="384561"/>
                    </a:cubicBezTo>
                    <a:cubicBezTo>
                      <a:pt x="84992" y="373167"/>
                      <a:pt x="79295" y="358924"/>
                      <a:pt x="67901" y="350378"/>
                    </a:cubicBezTo>
                    <a:lnTo>
                      <a:pt x="33717" y="324740"/>
                    </a:lnTo>
                    <a:cubicBezTo>
                      <a:pt x="0" y="223581"/>
                      <a:pt x="16626" y="281534"/>
                      <a:pt x="16626" y="51275"/>
                    </a:cubicBezTo>
                    <a:cubicBezTo>
                      <a:pt x="16626" y="3151"/>
                      <a:pt x="17788" y="11007"/>
                      <a:pt x="50809" y="0"/>
                    </a:cubicBezTo>
                    <a:cubicBezTo>
                      <a:pt x="168074" y="16752"/>
                      <a:pt x="67832" y="4122"/>
                      <a:pt x="255908" y="17092"/>
                    </a:cubicBezTo>
                    <a:cubicBezTo>
                      <a:pt x="290129" y="19452"/>
                      <a:pt x="324275" y="22789"/>
                      <a:pt x="358458" y="25637"/>
                    </a:cubicBezTo>
                    <a:cubicBezTo>
                      <a:pt x="375549" y="28486"/>
                      <a:pt x="393448" y="28261"/>
                      <a:pt x="409732" y="34183"/>
                    </a:cubicBezTo>
                    <a:cubicBezTo>
                      <a:pt x="425342" y="39860"/>
                      <a:pt x="436347" y="55792"/>
                      <a:pt x="452461" y="59821"/>
                    </a:cubicBezTo>
                    <a:cubicBezTo>
                      <a:pt x="482985" y="67452"/>
                      <a:pt x="515130" y="65518"/>
                      <a:pt x="546465" y="68366"/>
                    </a:cubicBezTo>
                    <a:cubicBezTo>
                      <a:pt x="574362" y="75340"/>
                      <a:pt x="602256" y="78789"/>
                      <a:pt x="623377" y="102550"/>
                    </a:cubicBezTo>
                    <a:cubicBezTo>
                      <a:pt x="636072" y="116832"/>
                      <a:pt x="640469" y="136733"/>
                      <a:pt x="649015" y="153824"/>
                    </a:cubicBezTo>
                    <a:cubicBezTo>
                      <a:pt x="661173" y="251099"/>
                      <a:pt x="662254" y="224607"/>
                      <a:pt x="649015" y="350378"/>
                    </a:cubicBezTo>
                    <a:cubicBezTo>
                      <a:pt x="646109" y="377988"/>
                      <a:pt x="638182" y="385162"/>
                      <a:pt x="631923" y="410198"/>
                    </a:cubicBezTo>
                    <a:cubicBezTo>
                      <a:pt x="628400" y="424289"/>
                      <a:pt x="626226" y="438684"/>
                      <a:pt x="623377" y="452927"/>
                    </a:cubicBezTo>
                    <a:cubicBezTo>
                      <a:pt x="611983" y="447230"/>
                      <a:pt x="598202" y="444844"/>
                      <a:pt x="589194" y="435836"/>
                    </a:cubicBezTo>
                    <a:cubicBezTo>
                      <a:pt x="569051" y="415693"/>
                      <a:pt x="537919" y="367469"/>
                      <a:pt x="537919" y="367469"/>
                    </a:cubicBezTo>
                    <a:cubicBezTo>
                      <a:pt x="535071" y="358923"/>
                      <a:pt x="534371" y="349327"/>
                      <a:pt x="529374" y="341832"/>
                    </a:cubicBezTo>
                    <a:cubicBezTo>
                      <a:pt x="486696" y="277814"/>
                      <a:pt x="515511" y="351518"/>
                      <a:pt x="495190" y="290557"/>
                    </a:cubicBezTo>
                    <a:cubicBezTo>
                      <a:pt x="536950" y="248799"/>
                      <a:pt x="502520" y="277823"/>
                      <a:pt x="555011" y="247828"/>
                    </a:cubicBezTo>
                    <a:cubicBezTo>
                      <a:pt x="563928" y="242732"/>
                      <a:pt x="571263" y="234908"/>
                      <a:pt x="580648" y="230737"/>
                    </a:cubicBezTo>
                    <a:cubicBezTo>
                      <a:pt x="597111" y="223420"/>
                      <a:pt x="631923" y="213645"/>
                      <a:pt x="631923" y="213645"/>
                    </a:cubicBezTo>
                    <a:cubicBezTo>
                      <a:pt x="649015" y="216494"/>
                      <a:pt x="666283" y="218432"/>
                      <a:pt x="683198" y="222191"/>
                    </a:cubicBezTo>
                    <a:cubicBezTo>
                      <a:pt x="691991" y="224145"/>
                      <a:pt x="700174" y="228262"/>
                      <a:pt x="708835" y="230737"/>
                    </a:cubicBezTo>
                    <a:cubicBezTo>
                      <a:pt x="783958" y="252200"/>
                      <a:pt x="707178" y="227335"/>
                      <a:pt x="768656" y="247828"/>
                    </a:cubicBezTo>
                    <a:cubicBezTo>
                      <a:pt x="785748" y="259222"/>
                      <a:pt x="800444" y="275515"/>
                      <a:pt x="819931" y="282011"/>
                    </a:cubicBezTo>
                    <a:cubicBezTo>
                      <a:pt x="848270" y="291458"/>
                      <a:pt x="845568" y="299565"/>
                      <a:pt x="845568" y="282011"/>
                    </a:cubicBezTo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32" name="Flowchart: Multidocument 331"/>
              <p:cNvSpPr/>
              <p:nvPr/>
            </p:nvSpPr>
            <p:spPr>
              <a:xfrm>
                <a:off x="4499992" y="1772816"/>
                <a:ext cx="1368152" cy="648072"/>
              </a:xfrm>
              <a:prstGeom prst="flowChartMultidocumen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 smtClean="0">
                    <a:solidFill>
                      <a:schemeClr val="bg1"/>
                    </a:solidFill>
                    <a:latin typeface="Arial Narrow" pitchFamily="34" charset="0"/>
                  </a:rPr>
                  <a:t>Proprietary form definitions</a:t>
                </a:r>
                <a:endParaRPr lang="en-GB" sz="14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12" name="Group 111"/>
          <p:cNvGrpSpPr/>
          <p:nvPr/>
        </p:nvGrpSpPr>
        <p:grpSpPr>
          <a:xfrm>
            <a:off x="107505" y="836712"/>
            <a:ext cx="2232247" cy="5093985"/>
            <a:chOff x="107505" y="836712"/>
            <a:chExt cx="2232247" cy="5093985"/>
          </a:xfrm>
        </p:grpSpPr>
        <p:grpSp>
          <p:nvGrpSpPr>
            <p:cNvPr id="102" name="Group 101"/>
            <p:cNvGrpSpPr/>
            <p:nvPr/>
          </p:nvGrpSpPr>
          <p:grpSpPr>
            <a:xfrm>
              <a:off x="107505" y="836712"/>
              <a:ext cx="2232247" cy="5093985"/>
              <a:chOff x="107505" y="836712"/>
              <a:chExt cx="2232247" cy="5093985"/>
            </a:xfrm>
          </p:grpSpPr>
          <p:sp>
            <p:nvSpPr>
              <p:cNvPr id="25" name="TextBox 24"/>
              <p:cNvSpPr txBox="1"/>
              <p:nvPr/>
            </p:nvSpPr>
            <p:spPr>
              <a:xfrm>
                <a:off x="107505" y="5099700"/>
                <a:ext cx="172819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 smtClean="0"/>
                  <a:t>Write docs, create message specs</a:t>
                </a:r>
                <a:endParaRPr lang="en-GB" sz="1600" dirty="0"/>
              </a:p>
            </p:txBody>
          </p:sp>
          <p:sp>
            <p:nvSpPr>
              <p:cNvPr id="58" name="Flowchart: Multidocument 57"/>
              <p:cNvSpPr/>
              <p:nvPr/>
            </p:nvSpPr>
            <p:spPr>
              <a:xfrm>
                <a:off x="971600" y="1700808"/>
                <a:ext cx="1296144" cy="648072"/>
              </a:xfrm>
              <a:prstGeom prst="flowChartMultidocumen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bg1"/>
                    </a:solidFill>
                  </a:rPr>
                  <a:t>docs</a:t>
                </a:r>
                <a:endParaRPr lang="en-GB" sz="1600" dirty="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210" name="Group 209"/>
              <p:cNvGrpSpPr/>
              <p:nvPr/>
            </p:nvGrpSpPr>
            <p:grpSpPr>
              <a:xfrm>
                <a:off x="1043608" y="4347102"/>
                <a:ext cx="216024" cy="594066"/>
                <a:chOff x="3347864" y="4221088"/>
                <a:chExt cx="216024" cy="594066"/>
              </a:xfrm>
              <a:solidFill>
                <a:schemeClr val="accent6">
                  <a:lumMod val="75000"/>
                </a:schemeClr>
              </a:solidFill>
            </p:grpSpPr>
            <p:cxnSp>
              <p:nvCxnSpPr>
                <p:cNvPr id="211" name="Straight Connector 210"/>
                <p:cNvCxnSpPr/>
                <p:nvPr/>
              </p:nvCxnSpPr>
              <p:spPr>
                <a:xfrm rot="5400000">
                  <a:off x="3266855" y="4626133"/>
                  <a:ext cx="270030" cy="108012"/>
                </a:xfrm>
                <a:prstGeom prst="line">
                  <a:avLst/>
                </a:prstGeom>
                <a:grpFill/>
                <a:ln w="28575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2" name="Straight Connector 211"/>
                <p:cNvCxnSpPr/>
                <p:nvPr/>
              </p:nvCxnSpPr>
              <p:spPr>
                <a:xfrm rot="16200000" flipH="1">
                  <a:off x="3374867" y="4626133"/>
                  <a:ext cx="270030" cy="108012"/>
                </a:xfrm>
                <a:prstGeom prst="line">
                  <a:avLst/>
                </a:prstGeom>
                <a:grpFill/>
                <a:ln w="28575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3" name="Straight Connector 212"/>
                <p:cNvCxnSpPr/>
                <p:nvPr/>
              </p:nvCxnSpPr>
              <p:spPr>
                <a:xfrm rot="5400000">
                  <a:off x="3374867" y="4464115"/>
                  <a:ext cx="162018" cy="0"/>
                </a:xfrm>
                <a:prstGeom prst="line">
                  <a:avLst/>
                </a:prstGeom>
                <a:grpFill/>
                <a:ln w="28575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4" name="Straight Connector 213"/>
                <p:cNvCxnSpPr/>
                <p:nvPr/>
              </p:nvCxnSpPr>
              <p:spPr>
                <a:xfrm>
                  <a:off x="3347864" y="4437112"/>
                  <a:ext cx="216024" cy="0"/>
                </a:xfrm>
                <a:prstGeom prst="line">
                  <a:avLst/>
                </a:prstGeom>
                <a:grpFill/>
                <a:ln w="28575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5" name="Oval 214"/>
                <p:cNvSpPr/>
                <p:nvPr/>
              </p:nvSpPr>
              <p:spPr>
                <a:xfrm>
                  <a:off x="3376232" y="4221088"/>
                  <a:ext cx="162018" cy="162018"/>
                </a:xfrm>
                <a:prstGeom prst="ellipse">
                  <a:avLst/>
                </a:prstGeom>
                <a:grpFill/>
                <a:ln w="28575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16" name="Group 215"/>
              <p:cNvGrpSpPr/>
              <p:nvPr/>
            </p:nvGrpSpPr>
            <p:grpSpPr>
              <a:xfrm>
                <a:off x="755576" y="4491118"/>
                <a:ext cx="216024" cy="594066"/>
                <a:chOff x="3347864" y="4221088"/>
                <a:chExt cx="216024" cy="594066"/>
              </a:xfrm>
              <a:solidFill>
                <a:schemeClr val="accent6">
                  <a:lumMod val="75000"/>
                </a:schemeClr>
              </a:solidFill>
            </p:grpSpPr>
            <p:cxnSp>
              <p:nvCxnSpPr>
                <p:cNvPr id="217" name="Straight Connector 216"/>
                <p:cNvCxnSpPr/>
                <p:nvPr/>
              </p:nvCxnSpPr>
              <p:spPr>
                <a:xfrm rot="5400000">
                  <a:off x="3266855" y="4626133"/>
                  <a:ext cx="270030" cy="108012"/>
                </a:xfrm>
                <a:prstGeom prst="line">
                  <a:avLst/>
                </a:prstGeom>
                <a:grpFill/>
                <a:ln w="28575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8" name="Straight Connector 217"/>
                <p:cNvCxnSpPr/>
                <p:nvPr/>
              </p:nvCxnSpPr>
              <p:spPr>
                <a:xfrm rot="16200000" flipH="1">
                  <a:off x="3374867" y="4626133"/>
                  <a:ext cx="270030" cy="108012"/>
                </a:xfrm>
                <a:prstGeom prst="line">
                  <a:avLst/>
                </a:prstGeom>
                <a:grpFill/>
                <a:ln w="28575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9" name="Straight Connector 218"/>
                <p:cNvCxnSpPr/>
                <p:nvPr/>
              </p:nvCxnSpPr>
              <p:spPr>
                <a:xfrm rot="5400000">
                  <a:off x="3374867" y="4464115"/>
                  <a:ext cx="162018" cy="0"/>
                </a:xfrm>
                <a:prstGeom prst="line">
                  <a:avLst/>
                </a:prstGeom>
                <a:grpFill/>
                <a:ln w="28575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0" name="Straight Connector 219"/>
                <p:cNvCxnSpPr/>
                <p:nvPr/>
              </p:nvCxnSpPr>
              <p:spPr>
                <a:xfrm>
                  <a:off x="3347864" y="4437112"/>
                  <a:ext cx="216024" cy="0"/>
                </a:xfrm>
                <a:prstGeom prst="line">
                  <a:avLst/>
                </a:prstGeom>
                <a:grpFill/>
                <a:ln w="28575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1" name="Oval 220"/>
                <p:cNvSpPr/>
                <p:nvPr/>
              </p:nvSpPr>
              <p:spPr>
                <a:xfrm>
                  <a:off x="3376232" y="4221088"/>
                  <a:ext cx="162018" cy="162018"/>
                </a:xfrm>
                <a:prstGeom prst="ellipse">
                  <a:avLst/>
                </a:prstGeom>
                <a:grpFill/>
                <a:ln w="28575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321" name="TextBox 320"/>
              <p:cNvSpPr txBox="1"/>
              <p:nvPr/>
            </p:nvSpPr>
            <p:spPr>
              <a:xfrm>
                <a:off x="467544" y="836712"/>
                <a:ext cx="144016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 err="1" smtClean="0">
                    <a:solidFill>
                      <a:srgbClr val="FFFF00"/>
                    </a:solidFill>
                  </a:rPr>
                  <a:t>Stds</a:t>
                </a:r>
                <a:r>
                  <a:rPr lang="en-GB" sz="1600" dirty="0" smtClean="0">
                    <a:solidFill>
                      <a:srgbClr val="FFFF00"/>
                    </a:solidFill>
                  </a:rPr>
                  <a:t> orgs + </a:t>
                </a:r>
              </a:p>
              <a:p>
                <a:r>
                  <a:rPr lang="en-GB" sz="1600" dirty="0" smtClean="0">
                    <a:solidFill>
                      <a:srgbClr val="FFFF00"/>
                    </a:solidFill>
                  </a:rPr>
                  <a:t>Professional </a:t>
                </a:r>
              </a:p>
              <a:p>
                <a:r>
                  <a:rPr lang="en-GB" sz="1600" dirty="0" smtClean="0">
                    <a:solidFill>
                      <a:srgbClr val="FFFF00"/>
                    </a:solidFill>
                  </a:rPr>
                  <a:t>bodies</a:t>
                </a:r>
                <a:endParaRPr lang="en-GB" sz="1600" dirty="0"/>
              </a:p>
            </p:txBody>
          </p:sp>
          <p:sp>
            <p:nvSpPr>
              <p:cNvPr id="325" name="Hexagon 324"/>
              <p:cNvSpPr/>
              <p:nvPr/>
            </p:nvSpPr>
            <p:spPr>
              <a:xfrm>
                <a:off x="1043608" y="3356992"/>
                <a:ext cx="1296144" cy="576064"/>
              </a:xfrm>
              <a:prstGeom prst="hexagon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rgbClr val="FFCC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err="1" smtClean="0">
                    <a:solidFill>
                      <a:schemeClr val="bg1"/>
                    </a:solidFill>
                  </a:rPr>
                  <a:t>Msg</a:t>
                </a:r>
                <a:r>
                  <a:rPr lang="en-GB" dirty="0" smtClean="0">
                    <a:solidFill>
                      <a:schemeClr val="bg1"/>
                    </a:solidFill>
                  </a:rPr>
                  <a:t> specs</a:t>
                </a:r>
                <a:endParaRPr lang="en-GB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11" name="Can 110"/>
            <p:cNvSpPr/>
            <p:nvPr/>
          </p:nvSpPr>
          <p:spPr>
            <a:xfrm>
              <a:off x="827584" y="2636912"/>
              <a:ext cx="1224136" cy="504056"/>
            </a:xfrm>
            <a:prstGeom prst="can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bg1"/>
                  </a:solidFill>
                  <a:latin typeface="Arial Narrow" pitchFamily="34" charset="0"/>
                </a:rPr>
                <a:t>terminology</a:t>
              </a:r>
              <a:endParaRPr lang="en-GB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</p:grpSp>
      <p:sp>
        <p:nvSpPr>
          <p:cNvPr id="113" name="Freeform 112"/>
          <p:cNvSpPr/>
          <p:nvPr/>
        </p:nvSpPr>
        <p:spPr>
          <a:xfrm>
            <a:off x="2028497" y="3079531"/>
            <a:ext cx="5528441" cy="601957"/>
          </a:xfrm>
          <a:custGeom>
            <a:avLst/>
            <a:gdLst>
              <a:gd name="connsiteX0" fmla="*/ 0 w 5528441"/>
              <a:gd name="connsiteY0" fmla="*/ 0 h 601957"/>
              <a:gd name="connsiteX1" fmla="*/ 10510 w 5528441"/>
              <a:gd name="connsiteY1" fmla="*/ 42041 h 601957"/>
              <a:gd name="connsiteX2" fmla="*/ 73572 w 5528441"/>
              <a:gd name="connsiteY2" fmla="*/ 73572 h 601957"/>
              <a:gd name="connsiteX3" fmla="*/ 105103 w 5528441"/>
              <a:gd name="connsiteY3" fmla="*/ 94593 h 601957"/>
              <a:gd name="connsiteX4" fmla="*/ 199696 w 5528441"/>
              <a:gd name="connsiteY4" fmla="*/ 126124 h 601957"/>
              <a:gd name="connsiteX5" fmla="*/ 231227 w 5528441"/>
              <a:gd name="connsiteY5" fmla="*/ 136635 h 601957"/>
              <a:gd name="connsiteX6" fmla="*/ 273269 w 5528441"/>
              <a:gd name="connsiteY6" fmla="*/ 157655 h 601957"/>
              <a:gd name="connsiteX7" fmla="*/ 304800 w 5528441"/>
              <a:gd name="connsiteY7" fmla="*/ 178676 h 601957"/>
              <a:gd name="connsiteX8" fmla="*/ 367862 w 5528441"/>
              <a:gd name="connsiteY8" fmla="*/ 199697 h 601957"/>
              <a:gd name="connsiteX9" fmla="*/ 399393 w 5528441"/>
              <a:gd name="connsiteY9" fmla="*/ 210207 h 601957"/>
              <a:gd name="connsiteX10" fmla="*/ 430924 w 5528441"/>
              <a:gd name="connsiteY10" fmla="*/ 220717 h 601957"/>
              <a:gd name="connsiteX11" fmla="*/ 472965 w 5528441"/>
              <a:gd name="connsiteY11" fmla="*/ 231228 h 601957"/>
              <a:gd name="connsiteX12" fmla="*/ 504496 w 5528441"/>
              <a:gd name="connsiteY12" fmla="*/ 241738 h 601957"/>
              <a:gd name="connsiteX13" fmla="*/ 630620 w 5528441"/>
              <a:gd name="connsiteY13" fmla="*/ 252248 h 601957"/>
              <a:gd name="connsiteX14" fmla="*/ 672662 w 5528441"/>
              <a:gd name="connsiteY14" fmla="*/ 262759 h 601957"/>
              <a:gd name="connsiteX15" fmla="*/ 756744 w 5528441"/>
              <a:gd name="connsiteY15" fmla="*/ 241738 h 601957"/>
              <a:gd name="connsiteX16" fmla="*/ 746234 w 5528441"/>
              <a:gd name="connsiteY16" fmla="*/ 168166 h 601957"/>
              <a:gd name="connsiteX17" fmla="*/ 714703 w 5528441"/>
              <a:gd name="connsiteY17" fmla="*/ 157655 h 601957"/>
              <a:gd name="connsiteX18" fmla="*/ 609600 w 5528441"/>
              <a:gd name="connsiteY18" fmla="*/ 168166 h 601957"/>
              <a:gd name="connsiteX19" fmla="*/ 620110 w 5528441"/>
              <a:gd name="connsiteY19" fmla="*/ 231228 h 601957"/>
              <a:gd name="connsiteX20" fmla="*/ 735724 w 5528441"/>
              <a:gd name="connsiteY20" fmla="*/ 283779 h 601957"/>
              <a:gd name="connsiteX21" fmla="*/ 945931 w 5528441"/>
              <a:gd name="connsiteY21" fmla="*/ 273269 h 601957"/>
              <a:gd name="connsiteX22" fmla="*/ 977462 w 5528441"/>
              <a:gd name="connsiteY22" fmla="*/ 262759 h 601957"/>
              <a:gd name="connsiteX23" fmla="*/ 1051034 w 5528441"/>
              <a:gd name="connsiteY23" fmla="*/ 252248 h 601957"/>
              <a:gd name="connsiteX24" fmla="*/ 1166648 w 5528441"/>
              <a:gd name="connsiteY24" fmla="*/ 231228 h 601957"/>
              <a:gd name="connsiteX25" fmla="*/ 1208689 w 5528441"/>
              <a:gd name="connsiteY25" fmla="*/ 220717 h 601957"/>
              <a:gd name="connsiteX26" fmla="*/ 1324303 w 5528441"/>
              <a:gd name="connsiteY26" fmla="*/ 199697 h 601957"/>
              <a:gd name="connsiteX27" fmla="*/ 1408386 w 5528441"/>
              <a:gd name="connsiteY27" fmla="*/ 168166 h 601957"/>
              <a:gd name="connsiteX28" fmla="*/ 1439917 w 5528441"/>
              <a:gd name="connsiteY28" fmla="*/ 157655 h 601957"/>
              <a:gd name="connsiteX29" fmla="*/ 1545020 w 5528441"/>
              <a:gd name="connsiteY29" fmla="*/ 147145 h 601957"/>
              <a:gd name="connsiteX30" fmla="*/ 1692165 w 5528441"/>
              <a:gd name="connsiteY30" fmla="*/ 168166 h 601957"/>
              <a:gd name="connsiteX31" fmla="*/ 1786758 w 5528441"/>
              <a:gd name="connsiteY31" fmla="*/ 189186 h 601957"/>
              <a:gd name="connsiteX32" fmla="*/ 1807779 w 5528441"/>
              <a:gd name="connsiteY32" fmla="*/ 220717 h 601957"/>
              <a:gd name="connsiteX33" fmla="*/ 1818289 w 5528441"/>
              <a:gd name="connsiteY33" fmla="*/ 252248 h 601957"/>
              <a:gd name="connsiteX34" fmla="*/ 1849820 w 5528441"/>
              <a:gd name="connsiteY34" fmla="*/ 262759 h 601957"/>
              <a:gd name="connsiteX35" fmla="*/ 1870841 w 5528441"/>
              <a:gd name="connsiteY35" fmla="*/ 294290 h 601957"/>
              <a:gd name="connsiteX36" fmla="*/ 1933903 w 5528441"/>
              <a:gd name="connsiteY36" fmla="*/ 357352 h 601957"/>
              <a:gd name="connsiteX37" fmla="*/ 1944413 w 5528441"/>
              <a:gd name="connsiteY37" fmla="*/ 388883 h 601957"/>
              <a:gd name="connsiteX38" fmla="*/ 1965434 w 5528441"/>
              <a:gd name="connsiteY38" fmla="*/ 472966 h 601957"/>
              <a:gd name="connsiteX39" fmla="*/ 1975944 w 5528441"/>
              <a:gd name="connsiteY39" fmla="*/ 504497 h 601957"/>
              <a:gd name="connsiteX40" fmla="*/ 2007475 w 5528441"/>
              <a:gd name="connsiteY40" fmla="*/ 536028 h 601957"/>
              <a:gd name="connsiteX41" fmla="*/ 2091558 w 5528441"/>
              <a:gd name="connsiteY41" fmla="*/ 578069 h 601957"/>
              <a:gd name="connsiteX42" fmla="*/ 2291255 w 5528441"/>
              <a:gd name="connsiteY42" fmla="*/ 599090 h 601957"/>
              <a:gd name="connsiteX43" fmla="*/ 2469931 w 5528441"/>
              <a:gd name="connsiteY43" fmla="*/ 578069 h 601957"/>
              <a:gd name="connsiteX44" fmla="*/ 2501462 w 5528441"/>
              <a:gd name="connsiteY44" fmla="*/ 557048 h 601957"/>
              <a:gd name="connsiteX45" fmla="*/ 2522482 w 5528441"/>
              <a:gd name="connsiteY45" fmla="*/ 483476 h 601957"/>
              <a:gd name="connsiteX46" fmla="*/ 2511972 w 5528441"/>
              <a:gd name="connsiteY46" fmla="*/ 378372 h 601957"/>
              <a:gd name="connsiteX47" fmla="*/ 2490951 w 5528441"/>
              <a:gd name="connsiteY47" fmla="*/ 346841 h 601957"/>
              <a:gd name="connsiteX48" fmla="*/ 2480441 w 5528441"/>
              <a:gd name="connsiteY48" fmla="*/ 315310 h 601957"/>
              <a:gd name="connsiteX49" fmla="*/ 2469931 w 5528441"/>
              <a:gd name="connsiteY49" fmla="*/ 189186 h 601957"/>
              <a:gd name="connsiteX50" fmla="*/ 2396358 w 5528441"/>
              <a:gd name="connsiteY50" fmla="*/ 199697 h 601957"/>
              <a:gd name="connsiteX51" fmla="*/ 2364827 w 5528441"/>
              <a:gd name="connsiteY51" fmla="*/ 210207 h 601957"/>
              <a:gd name="connsiteX52" fmla="*/ 2343806 w 5528441"/>
              <a:gd name="connsiteY52" fmla="*/ 273269 h 601957"/>
              <a:gd name="connsiteX53" fmla="*/ 2448910 w 5528441"/>
              <a:gd name="connsiteY53" fmla="*/ 346841 h 601957"/>
              <a:gd name="connsiteX54" fmla="*/ 2490951 w 5528441"/>
              <a:gd name="connsiteY54" fmla="*/ 378372 h 601957"/>
              <a:gd name="connsiteX55" fmla="*/ 2585544 w 5528441"/>
              <a:gd name="connsiteY55" fmla="*/ 399393 h 601957"/>
              <a:gd name="connsiteX56" fmla="*/ 2627586 w 5528441"/>
              <a:gd name="connsiteY56" fmla="*/ 409903 h 601957"/>
              <a:gd name="connsiteX57" fmla="*/ 2659117 w 5528441"/>
              <a:gd name="connsiteY57" fmla="*/ 430924 h 601957"/>
              <a:gd name="connsiteX58" fmla="*/ 2900855 w 5528441"/>
              <a:gd name="connsiteY58" fmla="*/ 451945 h 601957"/>
              <a:gd name="connsiteX59" fmla="*/ 3069020 w 5528441"/>
              <a:gd name="connsiteY59" fmla="*/ 441435 h 601957"/>
              <a:gd name="connsiteX60" fmla="*/ 3100551 w 5528441"/>
              <a:gd name="connsiteY60" fmla="*/ 409903 h 601957"/>
              <a:gd name="connsiteX61" fmla="*/ 3163613 w 5528441"/>
              <a:gd name="connsiteY61" fmla="*/ 378372 h 601957"/>
              <a:gd name="connsiteX62" fmla="*/ 3216165 w 5528441"/>
              <a:gd name="connsiteY62" fmla="*/ 325821 h 601957"/>
              <a:gd name="connsiteX63" fmla="*/ 3279227 w 5528441"/>
              <a:gd name="connsiteY63" fmla="*/ 304800 h 601957"/>
              <a:gd name="connsiteX64" fmla="*/ 3321269 w 5528441"/>
              <a:gd name="connsiteY64" fmla="*/ 273269 h 601957"/>
              <a:gd name="connsiteX65" fmla="*/ 3426372 w 5528441"/>
              <a:gd name="connsiteY65" fmla="*/ 241738 h 601957"/>
              <a:gd name="connsiteX66" fmla="*/ 3489434 w 5528441"/>
              <a:gd name="connsiteY66" fmla="*/ 220717 h 601957"/>
              <a:gd name="connsiteX67" fmla="*/ 3531475 w 5528441"/>
              <a:gd name="connsiteY67" fmla="*/ 210207 h 601957"/>
              <a:gd name="connsiteX68" fmla="*/ 3594537 w 5528441"/>
              <a:gd name="connsiteY68" fmla="*/ 189186 h 601957"/>
              <a:gd name="connsiteX69" fmla="*/ 3804744 w 5528441"/>
              <a:gd name="connsiteY69" fmla="*/ 178676 h 601957"/>
              <a:gd name="connsiteX70" fmla="*/ 3878317 w 5528441"/>
              <a:gd name="connsiteY70" fmla="*/ 157655 h 601957"/>
              <a:gd name="connsiteX71" fmla="*/ 4056993 w 5528441"/>
              <a:gd name="connsiteY71" fmla="*/ 168166 h 601957"/>
              <a:gd name="connsiteX72" fmla="*/ 4151586 w 5528441"/>
              <a:gd name="connsiteY72" fmla="*/ 189186 h 601957"/>
              <a:gd name="connsiteX73" fmla="*/ 4193627 w 5528441"/>
              <a:gd name="connsiteY73" fmla="*/ 199697 h 601957"/>
              <a:gd name="connsiteX74" fmla="*/ 4246179 w 5528441"/>
              <a:gd name="connsiteY74" fmla="*/ 189186 h 601957"/>
              <a:gd name="connsiteX75" fmla="*/ 4277710 w 5528441"/>
              <a:gd name="connsiteY75" fmla="*/ 178676 h 601957"/>
              <a:gd name="connsiteX76" fmla="*/ 4393324 w 5528441"/>
              <a:gd name="connsiteY76" fmla="*/ 168166 h 601957"/>
              <a:gd name="connsiteX77" fmla="*/ 4824248 w 5528441"/>
              <a:gd name="connsiteY77" fmla="*/ 178676 h 601957"/>
              <a:gd name="connsiteX78" fmla="*/ 4908331 w 5528441"/>
              <a:gd name="connsiteY78" fmla="*/ 199697 h 601957"/>
              <a:gd name="connsiteX79" fmla="*/ 5023944 w 5528441"/>
              <a:gd name="connsiteY79" fmla="*/ 231228 h 601957"/>
              <a:gd name="connsiteX80" fmla="*/ 5181600 w 5528441"/>
              <a:gd name="connsiteY80" fmla="*/ 220717 h 601957"/>
              <a:gd name="connsiteX81" fmla="*/ 5213131 w 5528441"/>
              <a:gd name="connsiteY81" fmla="*/ 210207 h 601957"/>
              <a:gd name="connsiteX82" fmla="*/ 5286703 w 5528441"/>
              <a:gd name="connsiteY82" fmla="*/ 199697 h 601957"/>
              <a:gd name="connsiteX83" fmla="*/ 5370786 w 5528441"/>
              <a:gd name="connsiteY83" fmla="*/ 168166 h 601957"/>
              <a:gd name="connsiteX84" fmla="*/ 5528441 w 5528441"/>
              <a:gd name="connsiteY84" fmla="*/ 157655 h 601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5528441" h="601957">
                <a:moveTo>
                  <a:pt x="0" y="0"/>
                </a:moveTo>
                <a:cubicBezTo>
                  <a:pt x="3503" y="14014"/>
                  <a:pt x="2497" y="30022"/>
                  <a:pt x="10510" y="42041"/>
                </a:cubicBezTo>
                <a:cubicBezTo>
                  <a:pt x="22153" y="59506"/>
                  <a:pt x="55585" y="67576"/>
                  <a:pt x="73572" y="73572"/>
                </a:cubicBezTo>
                <a:cubicBezTo>
                  <a:pt x="84082" y="80579"/>
                  <a:pt x="93560" y="89463"/>
                  <a:pt x="105103" y="94593"/>
                </a:cubicBezTo>
                <a:cubicBezTo>
                  <a:pt x="105118" y="94600"/>
                  <a:pt x="183923" y="120866"/>
                  <a:pt x="199696" y="126124"/>
                </a:cubicBezTo>
                <a:cubicBezTo>
                  <a:pt x="210206" y="129628"/>
                  <a:pt x="221318" y="131681"/>
                  <a:pt x="231227" y="136635"/>
                </a:cubicBezTo>
                <a:cubicBezTo>
                  <a:pt x="245241" y="143642"/>
                  <a:pt x="259665" y="149882"/>
                  <a:pt x="273269" y="157655"/>
                </a:cubicBezTo>
                <a:cubicBezTo>
                  <a:pt x="284237" y="163922"/>
                  <a:pt x="293257" y="173546"/>
                  <a:pt x="304800" y="178676"/>
                </a:cubicBezTo>
                <a:cubicBezTo>
                  <a:pt x="325048" y="187675"/>
                  <a:pt x="346841" y="192690"/>
                  <a:pt x="367862" y="199697"/>
                </a:cubicBezTo>
                <a:lnTo>
                  <a:pt x="399393" y="210207"/>
                </a:lnTo>
                <a:cubicBezTo>
                  <a:pt x="409903" y="213710"/>
                  <a:pt x="420176" y="218030"/>
                  <a:pt x="430924" y="220717"/>
                </a:cubicBezTo>
                <a:cubicBezTo>
                  <a:pt x="444938" y="224221"/>
                  <a:pt x="459076" y="227260"/>
                  <a:pt x="472965" y="231228"/>
                </a:cubicBezTo>
                <a:cubicBezTo>
                  <a:pt x="483618" y="234272"/>
                  <a:pt x="493514" y="240274"/>
                  <a:pt x="504496" y="241738"/>
                </a:cubicBezTo>
                <a:cubicBezTo>
                  <a:pt x="546313" y="247313"/>
                  <a:pt x="588579" y="248745"/>
                  <a:pt x="630620" y="252248"/>
                </a:cubicBezTo>
                <a:cubicBezTo>
                  <a:pt x="644634" y="255752"/>
                  <a:pt x="658267" y="263959"/>
                  <a:pt x="672662" y="262759"/>
                </a:cubicBezTo>
                <a:cubicBezTo>
                  <a:pt x="701452" y="260360"/>
                  <a:pt x="756744" y="241738"/>
                  <a:pt x="756744" y="241738"/>
                </a:cubicBezTo>
                <a:cubicBezTo>
                  <a:pt x="753241" y="217214"/>
                  <a:pt x="757313" y="190324"/>
                  <a:pt x="746234" y="168166"/>
                </a:cubicBezTo>
                <a:cubicBezTo>
                  <a:pt x="741279" y="158257"/>
                  <a:pt x="725782" y="157655"/>
                  <a:pt x="714703" y="157655"/>
                </a:cubicBezTo>
                <a:cubicBezTo>
                  <a:pt x="679494" y="157655"/>
                  <a:pt x="644634" y="164662"/>
                  <a:pt x="609600" y="168166"/>
                </a:cubicBezTo>
                <a:cubicBezTo>
                  <a:pt x="613103" y="189187"/>
                  <a:pt x="607889" y="213770"/>
                  <a:pt x="620110" y="231228"/>
                </a:cubicBezTo>
                <a:cubicBezTo>
                  <a:pt x="649710" y="273513"/>
                  <a:pt x="692571" y="275149"/>
                  <a:pt x="735724" y="283779"/>
                </a:cubicBezTo>
                <a:cubicBezTo>
                  <a:pt x="805793" y="280276"/>
                  <a:pt x="876038" y="279346"/>
                  <a:pt x="945931" y="273269"/>
                </a:cubicBezTo>
                <a:cubicBezTo>
                  <a:pt x="956968" y="272309"/>
                  <a:pt x="966598" y="264932"/>
                  <a:pt x="977462" y="262759"/>
                </a:cubicBezTo>
                <a:cubicBezTo>
                  <a:pt x="1001754" y="257901"/>
                  <a:pt x="1026510" y="255752"/>
                  <a:pt x="1051034" y="252248"/>
                </a:cubicBezTo>
                <a:cubicBezTo>
                  <a:pt x="1118687" y="229698"/>
                  <a:pt x="1047797" y="251037"/>
                  <a:pt x="1166648" y="231228"/>
                </a:cubicBezTo>
                <a:cubicBezTo>
                  <a:pt x="1180896" y="228853"/>
                  <a:pt x="1194477" y="223301"/>
                  <a:pt x="1208689" y="220717"/>
                </a:cubicBezTo>
                <a:cubicBezTo>
                  <a:pt x="1346791" y="195607"/>
                  <a:pt x="1228940" y="223537"/>
                  <a:pt x="1324303" y="199697"/>
                </a:cubicBezTo>
                <a:cubicBezTo>
                  <a:pt x="1389615" y="167040"/>
                  <a:pt x="1341600" y="187248"/>
                  <a:pt x="1408386" y="168166"/>
                </a:cubicBezTo>
                <a:cubicBezTo>
                  <a:pt x="1419039" y="165122"/>
                  <a:pt x="1428967" y="159340"/>
                  <a:pt x="1439917" y="157655"/>
                </a:cubicBezTo>
                <a:cubicBezTo>
                  <a:pt x="1474717" y="152301"/>
                  <a:pt x="1509986" y="150648"/>
                  <a:pt x="1545020" y="147145"/>
                </a:cubicBezTo>
                <a:cubicBezTo>
                  <a:pt x="1757383" y="168380"/>
                  <a:pt x="1577859" y="145304"/>
                  <a:pt x="1692165" y="168166"/>
                </a:cubicBezTo>
                <a:cubicBezTo>
                  <a:pt x="1784660" y="186665"/>
                  <a:pt x="1725390" y="168731"/>
                  <a:pt x="1786758" y="189186"/>
                </a:cubicBezTo>
                <a:cubicBezTo>
                  <a:pt x="1793765" y="199696"/>
                  <a:pt x="1802130" y="209419"/>
                  <a:pt x="1807779" y="220717"/>
                </a:cubicBezTo>
                <a:cubicBezTo>
                  <a:pt x="1812734" y="230626"/>
                  <a:pt x="1810455" y="244414"/>
                  <a:pt x="1818289" y="252248"/>
                </a:cubicBezTo>
                <a:cubicBezTo>
                  <a:pt x="1826123" y="260082"/>
                  <a:pt x="1839310" y="259255"/>
                  <a:pt x="1849820" y="262759"/>
                </a:cubicBezTo>
                <a:cubicBezTo>
                  <a:pt x="1856827" y="273269"/>
                  <a:pt x="1862449" y="284849"/>
                  <a:pt x="1870841" y="294290"/>
                </a:cubicBezTo>
                <a:cubicBezTo>
                  <a:pt x="1890591" y="316509"/>
                  <a:pt x="1933903" y="357352"/>
                  <a:pt x="1933903" y="357352"/>
                </a:cubicBezTo>
                <a:cubicBezTo>
                  <a:pt x="1937406" y="367862"/>
                  <a:pt x="1941498" y="378195"/>
                  <a:pt x="1944413" y="388883"/>
                </a:cubicBezTo>
                <a:cubicBezTo>
                  <a:pt x="1952015" y="416755"/>
                  <a:pt x="1956298" y="445558"/>
                  <a:pt x="1965434" y="472966"/>
                </a:cubicBezTo>
                <a:cubicBezTo>
                  <a:pt x="1968937" y="483476"/>
                  <a:pt x="1969799" y="495279"/>
                  <a:pt x="1975944" y="504497"/>
                </a:cubicBezTo>
                <a:cubicBezTo>
                  <a:pt x="1984189" y="516865"/>
                  <a:pt x="1994935" y="528048"/>
                  <a:pt x="2007475" y="536028"/>
                </a:cubicBezTo>
                <a:cubicBezTo>
                  <a:pt x="2033912" y="552851"/>
                  <a:pt x="2060831" y="571924"/>
                  <a:pt x="2091558" y="578069"/>
                </a:cubicBezTo>
                <a:cubicBezTo>
                  <a:pt x="2192328" y="598222"/>
                  <a:pt x="2126291" y="587306"/>
                  <a:pt x="2291255" y="599090"/>
                </a:cubicBezTo>
                <a:cubicBezTo>
                  <a:pt x="2314494" y="597430"/>
                  <a:pt x="2422156" y="601957"/>
                  <a:pt x="2469931" y="578069"/>
                </a:cubicBezTo>
                <a:cubicBezTo>
                  <a:pt x="2481229" y="572420"/>
                  <a:pt x="2490952" y="564055"/>
                  <a:pt x="2501462" y="557048"/>
                </a:cubicBezTo>
                <a:cubicBezTo>
                  <a:pt x="2506418" y="542179"/>
                  <a:pt x="2522482" y="496673"/>
                  <a:pt x="2522482" y="483476"/>
                </a:cubicBezTo>
                <a:cubicBezTo>
                  <a:pt x="2522482" y="448267"/>
                  <a:pt x="2519889" y="412680"/>
                  <a:pt x="2511972" y="378372"/>
                </a:cubicBezTo>
                <a:cubicBezTo>
                  <a:pt x="2509132" y="366064"/>
                  <a:pt x="2497958" y="357351"/>
                  <a:pt x="2490951" y="346841"/>
                </a:cubicBezTo>
                <a:cubicBezTo>
                  <a:pt x="2487448" y="336331"/>
                  <a:pt x="2481905" y="326292"/>
                  <a:pt x="2480441" y="315310"/>
                </a:cubicBezTo>
                <a:cubicBezTo>
                  <a:pt x="2474866" y="273493"/>
                  <a:pt x="2494744" y="223304"/>
                  <a:pt x="2469931" y="189186"/>
                </a:cubicBezTo>
                <a:cubicBezTo>
                  <a:pt x="2455360" y="169151"/>
                  <a:pt x="2420882" y="196193"/>
                  <a:pt x="2396358" y="199697"/>
                </a:cubicBezTo>
                <a:cubicBezTo>
                  <a:pt x="2385848" y="203200"/>
                  <a:pt x="2371266" y="201192"/>
                  <a:pt x="2364827" y="210207"/>
                </a:cubicBezTo>
                <a:cubicBezTo>
                  <a:pt x="2351948" y="228237"/>
                  <a:pt x="2343806" y="273269"/>
                  <a:pt x="2343806" y="273269"/>
                </a:cubicBezTo>
                <a:cubicBezTo>
                  <a:pt x="2395027" y="350099"/>
                  <a:pt x="2321732" y="251457"/>
                  <a:pt x="2448910" y="346841"/>
                </a:cubicBezTo>
                <a:cubicBezTo>
                  <a:pt x="2462924" y="357351"/>
                  <a:pt x="2475742" y="369681"/>
                  <a:pt x="2490951" y="378372"/>
                </a:cubicBezTo>
                <a:cubicBezTo>
                  <a:pt x="2512982" y="390961"/>
                  <a:pt x="2568715" y="396027"/>
                  <a:pt x="2585544" y="399393"/>
                </a:cubicBezTo>
                <a:cubicBezTo>
                  <a:pt x="2599709" y="402226"/>
                  <a:pt x="2613572" y="406400"/>
                  <a:pt x="2627586" y="409903"/>
                </a:cubicBezTo>
                <a:cubicBezTo>
                  <a:pt x="2638096" y="416910"/>
                  <a:pt x="2646930" y="427600"/>
                  <a:pt x="2659117" y="430924"/>
                </a:cubicBezTo>
                <a:cubicBezTo>
                  <a:pt x="2697719" y="441452"/>
                  <a:pt x="2897272" y="451706"/>
                  <a:pt x="2900855" y="451945"/>
                </a:cubicBezTo>
                <a:cubicBezTo>
                  <a:pt x="2956910" y="448442"/>
                  <a:pt x="3014060" y="453006"/>
                  <a:pt x="3069020" y="441435"/>
                </a:cubicBezTo>
                <a:cubicBezTo>
                  <a:pt x="3083565" y="438373"/>
                  <a:pt x="3089132" y="419419"/>
                  <a:pt x="3100551" y="409903"/>
                </a:cubicBezTo>
                <a:cubicBezTo>
                  <a:pt x="3127715" y="387266"/>
                  <a:pt x="3132014" y="388906"/>
                  <a:pt x="3163613" y="378372"/>
                </a:cubicBezTo>
                <a:cubicBezTo>
                  <a:pt x="3177666" y="336216"/>
                  <a:pt x="3166213" y="345802"/>
                  <a:pt x="3216165" y="325821"/>
                </a:cubicBezTo>
                <a:cubicBezTo>
                  <a:pt x="3236738" y="317592"/>
                  <a:pt x="3279227" y="304800"/>
                  <a:pt x="3279227" y="304800"/>
                </a:cubicBezTo>
                <a:cubicBezTo>
                  <a:pt x="3293241" y="294290"/>
                  <a:pt x="3305601" y="281103"/>
                  <a:pt x="3321269" y="273269"/>
                </a:cubicBezTo>
                <a:cubicBezTo>
                  <a:pt x="3358434" y="254686"/>
                  <a:pt x="3388651" y="253054"/>
                  <a:pt x="3426372" y="241738"/>
                </a:cubicBezTo>
                <a:cubicBezTo>
                  <a:pt x="3447595" y="235371"/>
                  <a:pt x="3467938" y="226091"/>
                  <a:pt x="3489434" y="220717"/>
                </a:cubicBezTo>
                <a:cubicBezTo>
                  <a:pt x="3503448" y="217214"/>
                  <a:pt x="3517639" y="214358"/>
                  <a:pt x="3531475" y="210207"/>
                </a:cubicBezTo>
                <a:cubicBezTo>
                  <a:pt x="3552698" y="203840"/>
                  <a:pt x="3572407" y="190292"/>
                  <a:pt x="3594537" y="189186"/>
                </a:cubicBezTo>
                <a:lnTo>
                  <a:pt x="3804744" y="178676"/>
                </a:lnTo>
                <a:cubicBezTo>
                  <a:pt x="3819611" y="173720"/>
                  <a:pt x="3865123" y="157655"/>
                  <a:pt x="3878317" y="157655"/>
                </a:cubicBezTo>
                <a:cubicBezTo>
                  <a:pt x="3937979" y="157655"/>
                  <a:pt x="3997434" y="164662"/>
                  <a:pt x="4056993" y="168166"/>
                </a:cubicBezTo>
                <a:cubicBezTo>
                  <a:pt x="4159559" y="193807"/>
                  <a:pt x="4031451" y="162489"/>
                  <a:pt x="4151586" y="189186"/>
                </a:cubicBezTo>
                <a:cubicBezTo>
                  <a:pt x="4165687" y="192320"/>
                  <a:pt x="4179613" y="196193"/>
                  <a:pt x="4193627" y="199697"/>
                </a:cubicBezTo>
                <a:cubicBezTo>
                  <a:pt x="4211144" y="196193"/>
                  <a:pt x="4228848" y="193519"/>
                  <a:pt x="4246179" y="189186"/>
                </a:cubicBezTo>
                <a:cubicBezTo>
                  <a:pt x="4256927" y="186499"/>
                  <a:pt x="4266743" y="180243"/>
                  <a:pt x="4277710" y="178676"/>
                </a:cubicBezTo>
                <a:cubicBezTo>
                  <a:pt x="4316018" y="173204"/>
                  <a:pt x="4354786" y="171669"/>
                  <a:pt x="4393324" y="168166"/>
                </a:cubicBezTo>
                <a:cubicBezTo>
                  <a:pt x="4548543" y="116423"/>
                  <a:pt x="4447312" y="145898"/>
                  <a:pt x="4824248" y="178676"/>
                </a:cubicBezTo>
                <a:cubicBezTo>
                  <a:pt x="4853030" y="181179"/>
                  <a:pt x="4882491" y="186777"/>
                  <a:pt x="4908331" y="199697"/>
                </a:cubicBezTo>
                <a:cubicBezTo>
                  <a:pt x="4972530" y="231796"/>
                  <a:pt x="4934862" y="218501"/>
                  <a:pt x="5023944" y="231228"/>
                </a:cubicBezTo>
                <a:cubicBezTo>
                  <a:pt x="5076496" y="227724"/>
                  <a:pt x="5129253" y="226533"/>
                  <a:pt x="5181600" y="220717"/>
                </a:cubicBezTo>
                <a:cubicBezTo>
                  <a:pt x="5192611" y="219494"/>
                  <a:pt x="5202267" y="212380"/>
                  <a:pt x="5213131" y="210207"/>
                </a:cubicBezTo>
                <a:cubicBezTo>
                  <a:pt x="5237423" y="205349"/>
                  <a:pt x="5262179" y="203200"/>
                  <a:pt x="5286703" y="199697"/>
                </a:cubicBezTo>
                <a:cubicBezTo>
                  <a:pt x="5324995" y="174168"/>
                  <a:pt x="5317306" y="173514"/>
                  <a:pt x="5370786" y="168166"/>
                </a:cubicBezTo>
                <a:cubicBezTo>
                  <a:pt x="5423193" y="162925"/>
                  <a:pt x="5528441" y="157655"/>
                  <a:pt x="5528441" y="157655"/>
                </a:cubicBezTo>
              </a:path>
            </a:pathLst>
          </a:cu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an 107"/>
          <p:cNvSpPr/>
          <p:nvPr/>
        </p:nvSpPr>
        <p:spPr>
          <a:xfrm>
            <a:off x="827584" y="2636912"/>
            <a:ext cx="1224136" cy="504056"/>
          </a:xfrm>
          <a:prstGeom prst="can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>
                    <a:lumMod val="65000"/>
                  </a:schemeClr>
                </a:solidFill>
                <a:latin typeface="Arial Narrow" pitchFamily="34" charset="0"/>
              </a:rPr>
              <a:t>terminology</a:t>
            </a:r>
            <a:endParaRPr lang="en-GB" dirty="0">
              <a:solidFill>
                <a:schemeClr val="tx1">
                  <a:lumMod val="65000"/>
                </a:schemeClr>
              </a:solidFill>
              <a:latin typeface="Arial Narrow" pitchFamily="34" charset="0"/>
            </a:endParaRPr>
          </a:p>
        </p:txBody>
      </p:sp>
      <p:grpSp>
        <p:nvGrpSpPr>
          <p:cNvPr id="2" name="Group 261"/>
          <p:cNvGrpSpPr/>
          <p:nvPr/>
        </p:nvGrpSpPr>
        <p:grpSpPr>
          <a:xfrm>
            <a:off x="7596336" y="2329135"/>
            <a:ext cx="1008112" cy="1381244"/>
            <a:chOff x="7884368" y="1556792"/>
            <a:chExt cx="1008112" cy="1381244"/>
          </a:xfrm>
          <a:solidFill>
            <a:schemeClr val="bg2">
              <a:lumMod val="20000"/>
              <a:lumOff val="80000"/>
            </a:schemeClr>
          </a:solidFill>
        </p:grpSpPr>
        <p:sp>
          <p:nvSpPr>
            <p:cNvPr id="186" name="Can 185"/>
            <p:cNvSpPr/>
            <p:nvPr/>
          </p:nvSpPr>
          <p:spPr>
            <a:xfrm>
              <a:off x="7884368" y="2204864"/>
              <a:ext cx="1008112" cy="733172"/>
            </a:xfrm>
            <a:prstGeom prst="can">
              <a:avLst/>
            </a:prstGeom>
            <a:grpFill/>
            <a:ln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tx1">
                      <a:lumMod val="75000"/>
                    </a:schemeClr>
                  </a:solidFill>
                </a:rPr>
                <a:t>&amp; </a:t>
              </a:r>
              <a:r>
                <a:rPr lang="en-GB" sz="1600" dirty="0" smtClean="0">
                  <a:solidFill>
                    <a:schemeClr val="tx1">
                      <a:lumMod val="75000"/>
                    </a:schemeClr>
                  </a:solidFill>
                  <a:latin typeface="Arial Narrow" pitchFamily="34" charset="0"/>
                </a:rPr>
                <a:t>SYSTEMS</a:t>
              </a:r>
            </a:p>
            <a:p>
              <a:pPr algn="ctr"/>
              <a:endParaRPr lang="en-GB" dirty="0">
                <a:solidFill>
                  <a:schemeClr val="tx1">
                    <a:lumMod val="75000"/>
                  </a:schemeClr>
                </a:solidFill>
              </a:endParaRPr>
            </a:p>
          </p:txBody>
        </p:sp>
        <p:sp>
          <p:nvSpPr>
            <p:cNvPr id="187" name="Rectangle 186"/>
            <p:cNvSpPr/>
            <p:nvPr/>
          </p:nvSpPr>
          <p:spPr>
            <a:xfrm>
              <a:off x="7884368" y="1916832"/>
              <a:ext cx="1008112" cy="274940"/>
            </a:xfrm>
            <a:prstGeom prst="rect">
              <a:avLst/>
            </a:prstGeom>
            <a:grpFill/>
            <a:ln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tx1">
                      <a:lumMod val="75000"/>
                    </a:schemeClr>
                  </a:solidFill>
                </a:rPr>
                <a:t>APPS</a:t>
              </a:r>
            </a:p>
          </p:txBody>
        </p:sp>
        <p:sp>
          <p:nvSpPr>
            <p:cNvPr id="258" name="Rectangle 257"/>
            <p:cNvSpPr/>
            <p:nvPr/>
          </p:nvSpPr>
          <p:spPr>
            <a:xfrm>
              <a:off x="7884368" y="1556792"/>
              <a:ext cx="1008112" cy="274940"/>
            </a:xfrm>
            <a:prstGeom prst="rect">
              <a:avLst/>
            </a:prstGeom>
            <a:grpFill/>
            <a:ln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err="1" smtClean="0">
                  <a:solidFill>
                    <a:schemeClr val="tx1">
                      <a:lumMod val="75000"/>
                    </a:schemeClr>
                  </a:solidFill>
                  <a:latin typeface="Arial Narrow" pitchFamily="34" charset="0"/>
                </a:rPr>
                <a:t>Present’n</a:t>
              </a:r>
              <a:endParaRPr lang="en-GB" dirty="0" smtClean="0">
                <a:solidFill>
                  <a:schemeClr val="tx1">
                    <a:lumMod val="75000"/>
                  </a:schemeClr>
                </a:solidFill>
                <a:latin typeface="Arial Narrow" pitchFamily="34" charset="0"/>
              </a:endParaRPr>
            </a:p>
          </p:txBody>
        </p: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00000" y="0"/>
            <a:ext cx="8564488" cy="648072"/>
          </a:xfrm>
        </p:spPr>
        <p:txBody>
          <a:bodyPr/>
          <a:lstStyle/>
          <a:p>
            <a:r>
              <a:rPr lang="en-GB" dirty="0" smtClean="0"/>
              <a:t>Historical Industry Structure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107505" y="5099700"/>
            <a:ext cx="17281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chemeClr val="tx1">
                    <a:lumMod val="75000"/>
                  </a:schemeClr>
                </a:solidFill>
              </a:rPr>
              <a:t>Write docs, create message specs</a:t>
            </a:r>
            <a:endParaRPr lang="en-GB" sz="1600" dirty="0">
              <a:solidFill>
                <a:schemeClr val="tx1">
                  <a:lumMod val="75000"/>
                </a:schemeClr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-972616" y="3861048"/>
            <a:ext cx="5904656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863588" y="3862868"/>
            <a:ext cx="5832648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979713" y="5099700"/>
            <a:ext cx="17281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chemeClr val="tx1">
                    <a:lumMod val="75000"/>
                  </a:schemeClr>
                </a:solidFill>
              </a:rPr>
              <a:t>... Write data specs, minimum data sets, schemas for DS, referral etc</a:t>
            </a:r>
            <a:endParaRPr lang="en-GB" sz="1600" dirty="0">
              <a:solidFill>
                <a:schemeClr val="tx1">
                  <a:lumMod val="75000"/>
                </a:schemeClr>
              </a:solidFill>
            </a:endParaRPr>
          </a:p>
        </p:txBody>
      </p:sp>
      <p:grpSp>
        <p:nvGrpSpPr>
          <p:cNvPr id="3" name="Group 37"/>
          <p:cNvGrpSpPr/>
          <p:nvPr/>
        </p:nvGrpSpPr>
        <p:grpSpPr>
          <a:xfrm>
            <a:off x="3059832" y="4419110"/>
            <a:ext cx="216024" cy="594066"/>
            <a:chOff x="3347864" y="4221088"/>
            <a:chExt cx="216024" cy="594066"/>
          </a:xfrm>
          <a:solidFill>
            <a:schemeClr val="bg2">
              <a:lumMod val="20000"/>
              <a:lumOff val="80000"/>
            </a:schemeClr>
          </a:solidFill>
        </p:grpSpPr>
        <p:cxnSp>
          <p:nvCxnSpPr>
            <p:cNvPr id="33" name="Straight Connector 32"/>
            <p:cNvCxnSpPr/>
            <p:nvPr/>
          </p:nvCxnSpPr>
          <p:spPr>
            <a:xfrm rot="5400000">
              <a:off x="3266855" y="4626133"/>
              <a:ext cx="270030" cy="108012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3374867" y="4626133"/>
              <a:ext cx="270030" cy="108012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>
              <a:off x="3374867" y="4464115"/>
              <a:ext cx="162018" cy="0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3347864" y="4437112"/>
              <a:ext cx="216024" cy="0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3376232" y="4221088"/>
              <a:ext cx="162018" cy="162018"/>
            </a:xfrm>
            <a:prstGeom prst="ellips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" name="Group 44"/>
          <p:cNvGrpSpPr/>
          <p:nvPr/>
        </p:nvGrpSpPr>
        <p:grpSpPr>
          <a:xfrm>
            <a:off x="2843808" y="4275094"/>
            <a:ext cx="216024" cy="594066"/>
            <a:chOff x="3347864" y="4221088"/>
            <a:chExt cx="216024" cy="594066"/>
          </a:xfrm>
          <a:solidFill>
            <a:schemeClr val="bg2">
              <a:lumMod val="20000"/>
              <a:lumOff val="80000"/>
            </a:schemeClr>
          </a:solidFill>
        </p:grpSpPr>
        <p:cxnSp>
          <p:nvCxnSpPr>
            <p:cNvPr id="46" name="Straight Connector 45"/>
            <p:cNvCxnSpPr/>
            <p:nvPr/>
          </p:nvCxnSpPr>
          <p:spPr>
            <a:xfrm rot="5400000">
              <a:off x="3266855" y="4626133"/>
              <a:ext cx="270030" cy="108012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3374867" y="4626133"/>
              <a:ext cx="270030" cy="108012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5400000">
              <a:off x="3374867" y="4464115"/>
              <a:ext cx="162018" cy="0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3347864" y="4437112"/>
              <a:ext cx="216024" cy="0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Oval 49"/>
            <p:cNvSpPr/>
            <p:nvPr/>
          </p:nvSpPr>
          <p:spPr>
            <a:xfrm>
              <a:off x="3376232" y="4221088"/>
              <a:ext cx="162018" cy="162018"/>
            </a:xfrm>
            <a:prstGeom prst="ellips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" name="Group 50"/>
          <p:cNvGrpSpPr/>
          <p:nvPr/>
        </p:nvGrpSpPr>
        <p:grpSpPr>
          <a:xfrm>
            <a:off x="2555776" y="4419110"/>
            <a:ext cx="216024" cy="594066"/>
            <a:chOff x="3347864" y="4221088"/>
            <a:chExt cx="216024" cy="594066"/>
          </a:xfrm>
          <a:solidFill>
            <a:schemeClr val="bg2">
              <a:lumMod val="20000"/>
              <a:lumOff val="80000"/>
            </a:schemeClr>
          </a:solidFill>
        </p:grpSpPr>
        <p:cxnSp>
          <p:nvCxnSpPr>
            <p:cNvPr id="52" name="Straight Connector 51"/>
            <p:cNvCxnSpPr/>
            <p:nvPr/>
          </p:nvCxnSpPr>
          <p:spPr>
            <a:xfrm rot="5400000">
              <a:off x="3266855" y="4626133"/>
              <a:ext cx="270030" cy="108012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16200000" flipH="1">
              <a:off x="3374867" y="4626133"/>
              <a:ext cx="270030" cy="108012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3374867" y="4464115"/>
              <a:ext cx="162018" cy="0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3347864" y="4437112"/>
              <a:ext cx="216024" cy="0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Oval 55"/>
            <p:cNvSpPr/>
            <p:nvPr/>
          </p:nvSpPr>
          <p:spPr>
            <a:xfrm>
              <a:off x="3376232" y="4221088"/>
              <a:ext cx="162018" cy="162018"/>
            </a:xfrm>
            <a:prstGeom prst="ellips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7" name="Flowchart: Multidocument 56"/>
          <p:cNvSpPr/>
          <p:nvPr/>
        </p:nvSpPr>
        <p:spPr>
          <a:xfrm>
            <a:off x="2123728" y="2420888"/>
            <a:ext cx="1296144" cy="648072"/>
          </a:xfrm>
          <a:prstGeom prst="flowChartMultidocumen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>
                    <a:lumMod val="75000"/>
                  </a:schemeClr>
                </a:solidFill>
                <a:latin typeface="Arial Narrow" pitchFamily="34" charset="0"/>
              </a:rPr>
              <a:t>data dictionaries</a:t>
            </a:r>
            <a:endParaRPr lang="en-GB" sz="1600" dirty="0">
              <a:solidFill>
                <a:schemeClr val="tx1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58" name="Flowchart: Multidocument 57"/>
          <p:cNvSpPr/>
          <p:nvPr/>
        </p:nvSpPr>
        <p:spPr>
          <a:xfrm>
            <a:off x="971600" y="1700808"/>
            <a:ext cx="1296144" cy="648072"/>
          </a:xfrm>
          <a:prstGeom prst="flowChartMultidocumen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>
                    <a:lumMod val="75000"/>
                  </a:schemeClr>
                </a:solidFill>
              </a:rPr>
              <a:t>docs</a:t>
            </a:r>
            <a:endParaRPr lang="en-GB" sz="16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3923928" y="5099700"/>
            <a:ext cx="187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chemeClr val="tx1">
                    <a:lumMod val="75000"/>
                  </a:schemeClr>
                </a:solidFill>
              </a:rPr>
              <a:t>...consume </a:t>
            </a:r>
          </a:p>
          <a:p>
            <a:r>
              <a:rPr lang="en-GB" sz="1600" dirty="0" smtClean="0">
                <a:solidFill>
                  <a:schemeClr val="tx1">
                    <a:lumMod val="75000"/>
                  </a:schemeClr>
                </a:solidFill>
              </a:rPr>
              <a:t>documents and </a:t>
            </a:r>
            <a:r>
              <a:rPr lang="en-GB" sz="1600" dirty="0" err="1" smtClean="0">
                <a:solidFill>
                  <a:schemeClr val="tx1">
                    <a:lumMod val="75000"/>
                  </a:schemeClr>
                </a:solidFill>
              </a:rPr>
              <a:t>msg</a:t>
            </a:r>
            <a:r>
              <a:rPr lang="en-GB" sz="1600" dirty="0" smtClean="0">
                <a:solidFill>
                  <a:schemeClr val="tx1">
                    <a:lumMod val="75000"/>
                  </a:schemeClr>
                </a:solidFill>
              </a:rPr>
              <a:t> specs</a:t>
            </a:r>
            <a:endParaRPr lang="en-GB" sz="16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50" name="Isosceles Triangle 149"/>
          <p:cNvSpPr/>
          <p:nvPr/>
        </p:nvSpPr>
        <p:spPr>
          <a:xfrm>
            <a:off x="6012160" y="3284984"/>
            <a:ext cx="1071736" cy="432048"/>
          </a:xfrm>
          <a:prstGeom prst="triangle">
            <a:avLst>
              <a:gd name="adj" fmla="val 53490"/>
            </a:avLst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>
                    <a:lumMod val="75000"/>
                  </a:schemeClr>
                </a:solidFill>
              </a:rPr>
              <a:t>XSD</a:t>
            </a:r>
            <a:endParaRPr lang="en-GB" sz="14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63" name="Flowchart: Internal Storage 162"/>
          <p:cNvSpPr/>
          <p:nvPr/>
        </p:nvSpPr>
        <p:spPr>
          <a:xfrm>
            <a:off x="6156176" y="1700808"/>
            <a:ext cx="720080" cy="576064"/>
          </a:xfrm>
          <a:prstGeom prst="flowChartInternalStorage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>
                    <a:lumMod val="75000"/>
                  </a:schemeClr>
                </a:solidFill>
              </a:rPr>
              <a:t>GUI</a:t>
            </a:r>
            <a:endParaRPr lang="en-GB" dirty="0">
              <a:solidFill>
                <a:schemeClr val="tx1">
                  <a:lumMod val="75000"/>
                </a:schemeClr>
              </a:solidFill>
            </a:endParaRPr>
          </a:p>
        </p:txBody>
      </p:sp>
      <p:grpSp>
        <p:nvGrpSpPr>
          <p:cNvPr id="7" name="Group 170"/>
          <p:cNvGrpSpPr/>
          <p:nvPr/>
        </p:nvGrpSpPr>
        <p:grpSpPr>
          <a:xfrm>
            <a:off x="6588224" y="4275094"/>
            <a:ext cx="216024" cy="594066"/>
            <a:chOff x="3347864" y="4221088"/>
            <a:chExt cx="216024" cy="594066"/>
          </a:xfrm>
          <a:solidFill>
            <a:schemeClr val="bg2">
              <a:lumMod val="20000"/>
              <a:lumOff val="80000"/>
            </a:schemeClr>
          </a:solidFill>
        </p:grpSpPr>
        <p:cxnSp>
          <p:nvCxnSpPr>
            <p:cNvPr id="172" name="Straight Connector 171"/>
            <p:cNvCxnSpPr/>
            <p:nvPr/>
          </p:nvCxnSpPr>
          <p:spPr>
            <a:xfrm rot="5400000">
              <a:off x="3266855" y="4626133"/>
              <a:ext cx="270030" cy="108012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16200000" flipH="1">
              <a:off x="3374867" y="4626133"/>
              <a:ext cx="270030" cy="108012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>
            <a:xfrm rot="5400000">
              <a:off x="3374867" y="4464115"/>
              <a:ext cx="162018" cy="0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>
            <a:xfrm>
              <a:off x="3347864" y="4437112"/>
              <a:ext cx="216024" cy="0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6" name="Oval 175"/>
            <p:cNvSpPr/>
            <p:nvPr/>
          </p:nvSpPr>
          <p:spPr>
            <a:xfrm>
              <a:off x="3376232" y="4221088"/>
              <a:ext cx="162018" cy="162018"/>
            </a:xfrm>
            <a:prstGeom prst="ellips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8" name="Group 176"/>
          <p:cNvGrpSpPr/>
          <p:nvPr/>
        </p:nvGrpSpPr>
        <p:grpSpPr>
          <a:xfrm>
            <a:off x="6300192" y="4275094"/>
            <a:ext cx="216024" cy="594066"/>
            <a:chOff x="3347864" y="4221088"/>
            <a:chExt cx="216024" cy="594066"/>
          </a:xfrm>
          <a:solidFill>
            <a:schemeClr val="bg2">
              <a:lumMod val="20000"/>
              <a:lumOff val="80000"/>
            </a:schemeClr>
          </a:solidFill>
        </p:grpSpPr>
        <p:cxnSp>
          <p:nvCxnSpPr>
            <p:cNvPr id="178" name="Straight Connector 177"/>
            <p:cNvCxnSpPr/>
            <p:nvPr/>
          </p:nvCxnSpPr>
          <p:spPr>
            <a:xfrm rot="5400000">
              <a:off x="3266855" y="4626133"/>
              <a:ext cx="270030" cy="108012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/>
            <p:nvPr/>
          </p:nvCxnSpPr>
          <p:spPr>
            <a:xfrm rot="16200000" flipH="1">
              <a:off x="3374867" y="4626133"/>
              <a:ext cx="270030" cy="108012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/>
            <p:nvPr/>
          </p:nvCxnSpPr>
          <p:spPr>
            <a:xfrm rot="5400000">
              <a:off x="3374867" y="4464115"/>
              <a:ext cx="162018" cy="0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>
              <a:off x="3347864" y="4437112"/>
              <a:ext cx="216024" cy="0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2" name="Oval 181"/>
            <p:cNvSpPr/>
            <p:nvPr/>
          </p:nvSpPr>
          <p:spPr>
            <a:xfrm>
              <a:off x="3376232" y="4221088"/>
              <a:ext cx="162018" cy="162018"/>
            </a:xfrm>
            <a:prstGeom prst="ellips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83" name="TextBox 182"/>
          <p:cNvSpPr txBox="1"/>
          <p:nvPr/>
        </p:nvSpPr>
        <p:spPr>
          <a:xfrm>
            <a:off x="5796136" y="5099700"/>
            <a:ext cx="13681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chemeClr val="tx1">
                    <a:lumMod val="75000"/>
                  </a:schemeClr>
                </a:solidFill>
              </a:rPr>
              <a:t>developers </a:t>
            </a:r>
          </a:p>
          <a:p>
            <a:r>
              <a:rPr lang="en-GB" sz="1600" dirty="0" smtClean="0">
                <a:solidFill>
                  <a:schemeClr val="tx1">
                    <a:lumMod val="75000"/>
                  </a:schemeClr>
                </a:solidFill>
              </a:rPr>
              <a:t>... make up what they don’t understand</a:t>
            </a:r>
            <a:endParaRPr lang="en-GB" sz="1600" dirty="0">
              <a:solidFill>
                <a:schemeClr val="tx1">
                  <a:lumMod val="75000"/>
                </a:schemeClr>
              </a:solidFill>
            </a:endParaRPr>
          </a:p>
        </p:txBody>
      </p:sp>
      <p:grpSp>
        <p:nvGrpSpPr>
          <p:cNvPr id="9" name="Group 209"/>
          <p:cNvGrpSpPr/>
          <p:nvPr/>
        </p:nvGrpSpPr>
        <p:grpSpPr>
          <a:xfrm>
            <a:off x="1043608" y="4347102"/>
            <a:ext cx="216024" cy="594066"/>
            <a:chOff x="3347864" y="4221088"/>
            <a:chExt cx="216024" cy="594066"/>
          </a:xfrm>
          <a:solidFill>
            <a:schemeClr val="bg2">
              <a:lumMod val="20000"/>
              <a:lumOff val="80000"/>
            </a:schemeClr>
          </a:solidFill>
        </p:grpSpPr>
        <p:cxnSp>
          <p:nvCxnSpPr>
            <p:cNvPr id="211" name="Straight Connector 210"/>
            <p:cNvCxnSpPr/>
            <p:nvPr/>
          </p:nvCxnSpPr>
          <p:spPr>
            <a:xfrm rot="5400000">
              <a:off x="3266855" y="4626133"/>
              <a:ext cx="270030" cy="108012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16200000" flipH="1">
              <a:off x="3374867" y="4626133"/>
              <a:ext cx="270030" cy="108012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3374867" y="4464115"/>
              <a:ext cx="162018" cy="0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>
              <a:off x="3347864" y="4437112"/>
              <a:ext cx="216024" cy="0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5" name="Oval 214"/>
            <p:cNvSpPr/>
            <p:nvPr/>
          </p:nvSpPr>
          <p:spPr>
            <a:xfrm>
              <a:off x="3376232" y="4221088"/>
              <a:ext cx="162018" cy="162018"/>
            </a:xfrm>
            <a:prstGeom prst="ellips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" name="Group 215"/>
          <p:cNvGrpSpPr/>
          <p:nvPr/>
        </p:nvGrpSpPr>
        <p:grpSpPr>
          <a:xfrm>
            <a:off x="755576" y="4491118"/>
            <a:ext cx="216024" cy="594066"/>
            <a:chOff x="3347864" y="4221088"/>
            <a:chExt cx="216024" cy="594066"/>
          </a:xfrm>
          <a:solidFill>
            <a:schemeClr val="bg2">
              <a:lumMod val="20000"/>
              <a:lumOff val="80000"/>
            </a:schemeClr>
          </a:solidFill>
        </p:grpSpPr>
        <p:cxnSp>
          <p:nvCxnSpPr>
            <p:cNvPr id="217" name="Straight Connector 216"/>
            <p:cNvCxnSpPr/>
            <p:nvPr/>
          </p:nvCxnSpPr>
          <p:spPr>
            <a:xfrm rot="5400000">
              <a:off x="3266855" y="4626133"/>
              <a:ext cx="270030" cy="108012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374867" y="4626133"/>
              <a:ext cx="270030" cy="108012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5400000">
              <a:off x="3374867" y="4464115"/>
              <a:ext cx="162018" cy="0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>
              <a:off x="3347864" y="4437112"/>
              <a:ext cx="216024" cy="0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1" name="Oval 220"/>
            <p:cNvSpPr/>
            <p:nvPr/>
          </p:nvSpPr>
          <p:spPr>
            <a:xfrm>
              <a:off x="3376232" y="4221088"/>
              <a:ext cx="162018" cy="162018"/>
            </a:xfrm>
            <a:prstGeom prst="ellips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" name="Group 221"/>
          <p:cNvGrpSpPr/>
          <p:nvPr/>
        </p:nvGrpSpPr>
        <p:grpSpPr>
          <a:xfrm>
            <a:off x="4499992" y="4347102"/>
            <a:ext cx="216024" cy="594066"/>
            <a:chOff x="3347864" y="4221088"/>
            <a:chExt cx="216024" cy="594066"/>
          </a:xfrm>
          <a:solidFill>
            <a:schemeClr val="bg2">
              <a:lumMod val="20000"/>
              <a:lumOff val="80000"/>
            </a:schemeClr>
          </a:solidFill>
        </p:grpSpPr>
        <p:cxnSp>
          <p:nvCxnSpPr>
            <p:cNvPr id="223" name="Straight Connector 222"/>
            <p:cNvCxnSpPr/>
            <p:nvPr/>
          </p:nvCxnSpPr>
          <p:spPr>
            <a:xfrm rot="5400000">
              <a:off x="3266855" y="4626133"/>
              <a:ext cx="270030" cy="108012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16200000" flipH="1">
              <a:off x="3374867" y="4626133"/>
              <a:ext cx="270030" cy="108012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3374867" y="4464115"/>
              <a:ext cx="162018" cy="0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>
              <a:off x="3347864" y="4437112"/>
              <a:ext cx="216024" cy="0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7" name="Oval 226"/>
            <p:cNvSpPr/>
            <p:nvPr/>
          </p:nvSpPr>
          <p:spPr>
            <a:xfrm>
              <a:off x="3376232" y="4221088"/>
              <a:ext cx="162018" cy="162018"/>
            </a:xfrm>
            <a:prstGeom prst="ellips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234" name="Straight Arrow Connector 233"/>
          <p:cNvCxnSpPr>
            <a:stCxn id="163" idx="3"/>
          </p:cNvCxnSpPr>
          <p:nvPr/>
        </p:nvCxnSpPr>
        <p:spPr>
          <a:xfrm>
            <a:off x="6876256" y="1988840"/>
            <a:ext cx="720080" cy="477765"/>
          </a:xfrm>
          <a:prstGeom prst="straightConnector1">
            <a:avLst/>
          </a:prstGeom>
          <a:ln w="25400">
            <a:solidFill>
              <a:schemeClr val="bg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Arrow Connector 236"/>
          <p:cNvCxnSpPr/>
          <p:nvPr/>
        </p:nvCxnSpPr>
        <p:spPr>
          <a:xfrm>
            <a:off x="6948264" y="2744924"/>
            <a:ext cx="648072" cy="81721"/>
          </a:xfrm>
          <a:prstGeom prst="straightConnector1">
            <a:avLst/>
          </a:prstGeom>
          <a:ln w="25400">
            <a:solidFill>
              <a:schemeClr val="bg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Arrow Connector 239"/>
          <p:cNvCxnSpPr>
            <a:stCxn id="150" idx="5"/>
          </p:cNvCxnSpPr>
          <p:nvPr/>
        </p:nvCxnSpPr>
        <p:spPr>
          <a:xfrm flipV="1">
            <a:off x="6834664" y="3343793"/>
            <a:ext cx="761672" cy="157215"/>
          </a:xfrm>
          <a:prstGeom prst="straightConnector1">
            <a:avLst/>
          </a:prstGeom>
          <a:ln w="25400">
            <a:solidFill>
              <a:schemeClr val="bg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Connector 262"/>
          <p:cNvCxnSpPr/>
          <p:nvPr/>
        </p:nvCxnSpPr>
        <p:spPr>
          <a:xfrm rot="5400000">
            <a:off x="4319972" y="3753036"/>
            <a:ext cx="5832648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TextBox 273"/>
          <p:cNvSpPr txBox="1"/>
          <p:nvPr/>
        </p:nvSpPr>
        <p:spPr>
          <a:xfrm>
            <a:off x="7380312" y="5099700"/>
            <a:ext cx="14478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chemeClr val="tx1">
                    <a:lumMod val="75000"/>
                  </a:schemeClr>
                </a:solidFill>
              </a:rPr>
              <a:t>PROVIDERS </a:t>
            </a:r>
          </a:p>
          <a:p>
            <a:r>
              <a:rPr lang="en-GB" sz="1600" dirty="0" smtClean="0">
                <a:solidFill>
                  <a:schemeClr val="tx1">
                    <a:lumMod val="75000"/>
                  </a:schemeClr>
                </a:solidFill>
              </a:rPr>
              <a:t>Buy (poor)</a:t>
            </a:r>
          </a:p>
          <a:p>
            <a:r>
              <a:rPr lang="en-GB" sz="1600" dirty="0" smtClean="0">
                <a:solidFill>
                  <a:schemeClr val="tx1">
                    <a:lumMod val="75000"/>
                  </a:schemeClr>
                </a:solidFill>
              </a:rPr>
              <a:t>Solutions</a:t>
            </a:r>
            <a:endParaRPr lang="en-GB" sz="1600" dirty="0" smtClean="0">
              <a:solidFill>
                <a:schemeClr val="tx1">
                  <a:lumMod val="75000"/>
                </a:schemeClr>
              </a:solidFill>
              <a:sym typeface="Wingdings" pitchFamily="2" charset="2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4147914"/>
            <a:ext cx="1417621" cy="721246"/>
          </a:xfrm>
          <a:prstGeom prst="rect">
            <a:avLst/>
          </a:prstGeom>
          <a:noFill/>
          <a:ln w="9525">
            <a:solidFill>
              <a:schemeClr val="bg1">
                <a:lumMod val="50000"/>
                <a:lumOff val="50000"/>
              </a:schemeClr>
            </a:solidFill>
            <a:miter lim="800000"/>
            <a:headEnd/>
            <a:tailEnd/>
          </a:ln>
        </p:spPr>
      </p:pic>
      <p:grpSp>
        <p:nvGrpSpPr>
          <p:cNvPr id="12" name="Group 291"/>
          <p:cNvGrpSpPr/>
          <p:nvPr/>
        </p:nvGrpSpPr>
        <p:grpSpPr>
          <a:xfrm>
            <a:off x="7884368" y="1178750"/>
            <a:ext cx="216024" cy="594066"/>
            <a:chOff x="3347864" y="4221088"/>
            <a:chExt cx="216024" cy="594066"/>
          </a:xfrm>
          <a:solidFill>
            <a:schemeClr val="bg2">
              <a:lumMod val="20000"/>
              <a:lumOff val="80000"/>
            </a:schemeClr>
          </a:solidFill>
        </p:grpSpPr>
        <p:cxnSp>
          <p:nvCxnSpPr>
            <p:cNvPr id="293" name="Straight Connector 292"/>
            <p:cNvCxnSpPr/>
            <p:nvPr/>
          </p:nvCxnSpPr>
          <p:spPr>
            <a:xfrm rot="5400000">
              <a:off x="3266855" y="4626133"/>
              <a:ext cx="270030" cy="108012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16200000" flipH="1">
              <a:off x="3374867" y="4626133"/>
              <a:ext cx="270030" cy="108012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Straight Connector 294"/>
            <p:cNvCxnSpPr/>
            <p:nvPr/>
          </p:nvCxnSpPr>
          <p:spPr>
            <a:xfrm rot="5400000">
              <a:off x="3374867" y="4464115"/>
              <a:ext cx="162018" cy="0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Straight Connector 295"/>
            <p:cNvCxnSpPr/>
            <p:nvPr/>
          </p:nvCxnSpPr>
          <p:spPr>
            <a:xfrm>
              <a:off x="3347864" y="4437112"/>
              <a:ext cx="216024" cy="0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7" name="Oval 296"/>
            <p:cNvSpPr/>
            <p:nvPr/>
          </p:nvSpPr>
          <p:spPr>
            <a:xfrm>
              <a:off x="3376232" y="4221088"/>
              <a:ext cx="162018" cy="162018"/>
            </a:xfrm>
            <a:prstGeom prst="ellips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3" name="Group 297"/>
          <p:cNvGrpSpPr/>
          <p:nvPr/>
        </p:nvGrpSpPr>
        <p:grpSpPr>
          <a:xfrm>
            <a:off x="7596336" y="1196752"/>
            <a:ext cx="216024" cy="594066"/>
            <a:chOff x="3347864" y="4221088"/>
            <a:chExt cx="216024" cy="594066"/>
          </a:xfrm>
          <a:solidFill>
            <a:schemeClr val="bg2">
              <a:lumMod val="20000"/>
              <a:lumOff val="80000"/>
            </a:schemeClr>
          </a:solidFill>
        </p:grpSpPr>
        <p:cxnSp>
          <p:nvCxnSpPr>
            <p:cNvPr id="299" name="Straight Connector 298"/>
            <p:cNvCxnSpPr/>
            <p:nvPr/>
          </p:nvCxnSpPr>
          <p:spPr>
            <a:xfrm rot="5400000">
              <a:off x="3266855" y="4626133"/>
              <a:ext cx="270030" cy="108012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Straight Connector 299"/>
            <p:cNvCxnSpPr/>
            <p:nvPr/>
          </p:nvCxnSpPr>
          <p:spPr>
            <a:xfrm rot="16200000" flipH="1">
              <a:off x="3374867" y="4626133"/>
              <a:ext cx="270030" cy="108012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Straight Connector 300"/>
            <p:cNvCxnSpPr/>
            <p:nvPr/>
          </p:nvCxnSpPr>
          <p:spPr>
            <a:xfrm rot="5400000">
              <a:off x="3374867" y="4464115"/>
              <a:ext cx="162018" cy="0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>
              <a:off x="3347864" y="4437112"/>
              <a:ext cx="216024" cy="0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3" name="Oval 302"/>
            <p:cNvSpPr/>
            <p:nvPr/>
          </p:nvSpPr>
          <p:spPr>
            <a:xfrm>
              <a:off x="3376232" y="4221088"/>
              <a:ext cx="162018" cy="162018"/>
            </a:xfrm>
            <a:prstGeom prst="ellips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4" name="Group 303"/>
          <p:cNvGrpSpPr/>
          <p:nvPr/>
        </p:nvGrpSpPr>
        <p:grpSpPr>
          <a:xfrm>
            <a:off x="8316416" y="1196752"/>
            <a:ext cx="216024" cy="594066"/>
            <a:chOff x="3347864" y="4221088"/>
            <a:chExt cx="216024" cy="594066"/>
          </a:xfrm>
          <a:solidFill>
            <a:schemeClr val="bg2">
              <a:lumMod val="20000"/>
              <a:lumOff val="80000"/>
            </a:schemeClr>
          </a:solidFill>
        </p:grpSpPr>
        <p:cxnSp>
          <p:nvCxnSpPr>
            <p:cNvPr id="305" name="Straight Connector 304"/>
            <p:cNvCxnSpPr/>
            <p:nvPr/>
          </p:nvCxnSpPr>
          <p:spPr>
            <a:xfrm rot="5400000">
              <a:off x="3266855" y="4626133"/>
              <a:ext cx="270030" cy="108012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Straight Connector 305"/>
            <p:cNvCxnSpPr/>
            <p:nvPr/>
          </p:nvCxnSpPr>
          <p:spPr>
            <a:xfrm rot="16200000" flipH="1">
              <a:off x="3374867" y="4626133"/>
              <a:ext cx="270030" cy="108012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5400000">
              <a:off x="3374867" y="4464115"/>
              <a:ext cx="162018" cy="0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Straight Connector 307"/>
            <p:cNvCxnSpPr/>
            <p:nvPr/>
          </p:nvCxnSpPr>
          <p:spPr>
            <a:xfrm>
              <a:off x="3347864" y="4437112"/>
              <a:ext cx="216024" cy="0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9" name="Oval 308"/>
            <p:cNvSpPr/>
            <p:nvPr/>
          </p:nvSpPr>
          <p:spPr>
            <a:xfrm>
              <a:off x="3376232" y="4221088"/>
              <a:ext cx="162018" cy="162018"/>
            </a:xfrm>
            <a:prstGeom prst="ellips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10" name="TextBox 309"/>
          <p:cNvSpPr txBox="1"/>
          <p:nvPr/>
        </p:nvSpPr>
        <p:spPr>
          <a:xfrm>
            <a:off x="7308304" y="836712"/>
            <a:ext cx="17347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chemeClr val="tx1">
                    <a:lumMod val="75000"/>
                  </a:schemeClr>
                </a:solidFill>
              </a:rPr>
              <a:t>DOCs &amp; Patients</a:t>
            </a:r>
          </a:p>
        </p:txBody>
      </p:sp>
      <p:sp>
        <p:nvSpPr>
          <p:cNvPr id="315" name="TextBox 314"/>
          <p:cNvSpPr txBox="1"/>
          <p:nvPr/>
        </p:nvSpPr>
        <p:spPr>
          <a:xfrm>
            <a:off x="4211960" y="1052736"/>
            <a:ext cx="25573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chemeClr val="tx1">
                    <a:lumMod val="75000"/>
                  </a:schemeClr>
                </a:solidFill>
              </a:rPr>
              <a:t>VENDOR / INTEGRATOR</a:t>
            </a:r>
            <a:endParaRPr lang="en-GB" sz="16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16" name="TextBox 315"/>
          <p:cNvSpPr txBox="1"/>
          <p:nvPr/>
        </p:nvSpPr>
        <p:spPr>
          <a:xfrm>
            <a:off x="2195736" y="1052736"/>
            <a:ext cx="14526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chemeClr val="tx1">
                    <a:lumMod val="75000"/>
                  </a:schemeClr>
                </a:solidFill>
              </a:rPr>
              <a:t>GOVs / </a:t>
            </a:r>
            <a:r>
              <a:rPr lang="en-GB" sz="1600" dirty="0" err="1" smtClean="0">
                <a:solidFill>
                  <a:schemeClr val="tx1">
                    <a:lumMod val="75000"/>
                  </a:schemeClr>
                </a:solidFill>
              </a:rPr>
              <a:t>MoHs</a:t>
            </a:r>
            <a:endParaRPr lang="en-GB" sz="16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21" name="TextBox 320"/>
          <p:cNvSpPr txBox="1"/>
          <p:nvPr/>
        </p:nvSpPr>
        <p:spPr>
          <a:xfrm>
            <a:off x="467544" y="836712"/>
            <a:ext cx="1440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chemeClr val="tx1">
                    <a:lumMod val="75000"/>
                  </a:schemeClr>
                </a:solidFill>
              </a:rPr>
              <a:t>Stds</a:t>
            </a:r>
            <a:r>
              <a:rPr lang="en-GB" sz="1600" dirty="0" smtClean="0">
                <a:solidFill>
                  <a:schemeClr val="tx1">
                    <a:lumMod val="75000"/>
                  </a:schemeClr>
                </a:solidFill>
              </a:rPr>
              <a:t> orgs + </a:t>
            </a:r>
          </a:p>
          <a:p>
            <a:r>
              <a:rPr lang="en-GB" sz="1600" dirty="0" smtClean="0">
                <a:solidFill>
                  <a:schemeClr val="tx1">
                    <a:lumMod val="75000"/>
                  </a:schemeClr>
                </a:solidFill>
              </a:rPr>
              <a:t>Professional </a:t>
            </a:r>
          </a:p>
          <a:p>
            <a:r>
              <a:rPr lang="en-GB" sz="1600" dirty="0" smtClean="0">
                <a:solidFill>
                  <a:schemeClr val="tx1">
                    <a:lumMod val="75000"/>
                  </a:schemeClr>
                </a:solidFill>
              </a:rPr>
              <a:t>bodies</a:t>
            </a:r>
            <a:endParaRPr lang="en-GB" sz="16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22" name="TextBox 321"/>
          <p:cNvSpPr txBox="1"/>
          <p:nvPr/>
        </p:nvSpPr>
        <p:spPr>
          <a:xfrm>
            <a:off x="7380312" y="1772816"/>
            <a:ext cx="14991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chemeClr val="tx1">
                    <a:lumMod val="75000"/>
                  </a:schemeClr>
                </a:solidFill>
              </a:rPr>
              <a:t>...use systems</a:t>
            </a:r>
            <a:endParaRPr lang="en-GB" sz="16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23" name="TextBox 322"/>
          <p:cNvSpPr txBox="1"/>
          <p:nvPr/>
        </p:nvSpPr>
        <p:spPr>
          <a:xfrm>
            <a:off x="6084168" y="3861048"/>
            <a:ext cx="10294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chemeClr val="tx1">
                    <a:lumMod val="75000"/>
                  </a:schemeClr>
                </a:solidFill>
              </a:rPr>
              <a:t>...manual</a:t>
            </a:r>
            <a:endParaRPr lang="en-GB" sz="16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24" name="Rectangle 323"/>
          <p:cNvSpPr/>
          <p:nvPr/>
        </p:nvSpPr>
        <p:spPr>
          <a:xfrm>
            <a:off x="6156176" y="2492896"/>
            <a:ext cx="792088" cy="6480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>
                    <a:lumMod val="75000"/>
                  </a:schemeClr>
                </a:solidFill>
              </a:rPr>
              <a:t>code</a:t>
            </a:r>
            <a:endParaRPr lang="en-GB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25" name="Hexagon 324"/>
          <p:cNvSpPr/>
          <p:nvPr/>
        </p:nvSpPr>
        <p:spPr>
          <a:xfrm>
            <a:off x="1043608" y="3356992"/>
            <a:ext cx="1296144" cy="576064"/>
          </a:xfrm>
          <a:prstGeom prst="hexagon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chemeClr val="tx1">
                    <a:lumMod val="75000"/>
                  </a:schemeClr>
                </a:solidFill>
              </a:rPr>
              <a:t>Msg</a:t>
            </a:r>
            <a:r>
              <a:rPr lang="en-GB" dirty="0" smtClean="0">
                <a:solidFill>
                  <a:schemeClr val="tx1">
                    <a:lumMod val="75000"/>
                  </a:schemeClr>
                </a:solidFill>
              </a:rPr>
              <a:t> specs</a:t>
            </a:r>
            <a:endParaRPr lang="en-GB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28" name="Freeform 327"/>
          <p:cNvSpPr/>
          <p:nvPr/>
        </p:nvSpPr>
        <p:spPr>
          <a:xfrm>
            <a:off x="2368803" y="3263297"/>
            <a:ext cx="3787373" cy="497552"/>
          </a:xfrm>
          <a:custGeom>
            <a:avLst/>
            <a:gdLst>
              <a:gd name="connsiteX0" fmla="*/ 6928 w 3878173"/>
              <a:gd name="connsiteY0" fmla="*/ 479761 h 497552"/>
              <a:gd name="connsiteX1" fmla="*/ 15474 w 3878173"/>
              <a:gd name="connsiteY1" fmla="*/ 419940 h 497552"/>
              <a:gd name="connsiteX2" fmla="*/ 160752 w 3878173"/>
              <a:gd name="connsiteY2" fmla="*/ 351574 h 497552"/>
              <a:gd name="connsiteX3" fmla="*/ 203481 w 3878173"/>
              <a:gd name="connsiteY3" fmla="*/ 325937 h 497552"/>
              <a:gd name="connsiteX4" fmla="*/ 246210 w 3878173"/>
              <a:gd name="connsiteY4" fmla="*/ 317391 h 497552"/>
              <a:gd name="connsiteX5" fmla="*/ 271847 w 3878173"/>
              <a:gd name="connsiteY5" fmla="*/ 308845 h 497552"/>
              <a:gd name="connsiteX6" fmla="*/ 331668 w 3878173"/>
              <a:gd name="connsiteY6" fmla="*/ 283208 h 497552"/>
              <a:gd name="connsiteX7" fmla="*/ 528221 w 3878173"/>
              <a:gd name="connsiteY7" fmla="*/ 291753 h 497552"/>
              <a:gd name="connsiteX8" fmla="*/ 562404 w 3878173"/>
              <a:gd name="connsiteY8" fmla="*/ 334482 h 497552"/>
              <a:gd name="connsiteX9" fmla="*/ 622225 w 3878173"/>
              <a:gd name="connsiteY9" fmla="*/ 402849 h 497552"/>
              <a:gd name="connsiteX10" fmla="*/ 699137 w 3878173"/>
              <a:gd name="connsiteY10" fmla="*/ 428486 h 497552"/>
              <a:gd name="connsiteX11" fmla="*/ 801687 w 3878173"/>
              <a:gd name="connsiteY11" fmla="*/ 462669 h 497552"/>
              <a:gd name="connsiteX12" fmla="*/ 827324 w 3878173"/>
              <a:gd name="connsiteY12" fmla="*/ 471215 h 497552"/>
              <a:gd name="connsiteX13" fmla="*/ 981148 w 3878173"/>
              <a:gd name="connsiteY13" fmla="*/ 488307 h 497552"/>
              <a:gd name="connsiteX14" fmla="*/ 1015332 w 3878173"/>
              <a:gd name="connsiteY14" fmla="*/ 496853 h 497552"/>
              <a:gd name="connsiteX15" fmla="*/ 1040969 w 3878173"/>
              <a:gd name="connsiteY15" fmla="*/ 488307 h 497552"/>
              <a:gd name="connsiteX16" fmla="*/ 1100790 w 3878173"/>
              <a:gd name="connsiteY16" fmla="*/ 471215 h 497552"/>
              <a:gd name="connsiteX17" fmla="*/ 1134973 w 3878173"/>
              <a:gd name="connsiteY17" fmla="*/ 437032 h 497552"/>
              <a:gd name="connsiteX18" fmla="*/ 1186247 w 3878173"/>
              <a:gd name="connsiteY18" fmla="*/ 402849 h 497552"/>
              <a:gd name="connsiteX19" fmla="*/ 1203339 w 3878173"/>
              <a:gd name="connsiteY19" fmla="*/ 377211 h 497552"/>
              <a:gd name="connsiteX20" fmla="*/ 1228976 w 3878173"/>
              <a:gd name="connsiteY20" fmla="*/ 360120 h 497552"/>
              <a:gd name="connsiteX21" fmla="*/ 1220431 w 3878173"/>
              <a:gd name="connsiteY21" fmla="*/ 214841 h 497552"/>
              <a:gd name="connsiteX22" fmla="*/ 1211885 w 3878173"/>
              <a:gd name="connsiteY22" fmla="*/ 189204 h 497552"/>
              <a:gd name="connsiteX23" fmla="*/ 1203339 w 3878173"/>
              <a:gd name="connsiteY23" fmla="*/ 146475 h 497552"/>
              <a:gd name="connsiteX24" fmla="*/ 1194793 w 3878173"/>
              <a:gd name="connsiteY24" fmla="*/ 112292 h 497552"/>
              <a:gd name="connsiteX25" fmla="*/ 1177702 w 3878173"/>
              <a:gd name="connsiteY25" fmla="*/ 18288 h 497552"/>
              <a:gd name="connsiteX26" fmla="*/ 1117881 w 3878173"/>
              <a:gd name="connsiteY26" fmla="*/ 26834 h 497552"/>
              <a:gd name="connsiteX27" fmla="*/ 1100790 w 3878173"/>
              <a:gd name="connsiteY27" fmla="*/ 52471 h 497552"/>
              <a:gd name="connsiteX28" fmla="*/ 1092244 w 3878173"/>
              <a:gd name="connsiteY28" fmla="*/ 129383 h 497552"/>
              <a:gd name="connsiteX29" fmla="*/ 1100790 w 3878173"/>
              <a:gd name="connsiteY29" fmla="*/ 240479 h 497552"/>
              <a:gd name="connsiteX30" fmla="*/ 1109335 w 3878173"/>
              <a:gd name="connsiteY30" fmla="*/ 274662 h 497552"/>
              <a:gd name="connsiteX31" fmla="*/ 1134973 w 3878173"/>
              <a:gd name="connsiteY31" fmla="*/ 283208 h 497552"/>
              <a:gd name="connsiteX32" fmla="*/ 1160610 w 3878173"/>
              <a:gd name="connsiteY32" fmla="*/ 300299 h 497552"/>
              <a:gd name="connsiteX33" fmla="*/ 1297343 w 3878173"/>
              <a:gd name="connsiteY33" fmla="*/ 317391 h 497552"/>
              <a:gd name="connsiteX34" fmla="*/ 1416984 w 3878173"/>
              <a:gd name="connsiteY34" fmla="*/ 274662 h 497552"/>
              <a:gd name="connsiteX35" fmla="*/ 1416984 w 3878173"/>
              <a:gd name="connsiteY35" fmla="*/ 274662 h 497552"/>
              <a:gd name="connsiteX36" fmla="*/ 1502442 w 3878173"/>
              <a:gd name="connsiteY36" fmla="*/ 257570 h 497552"/>
              <a:gd name="connsiteX37" fmla="*/ 1596446 w 3878173"/>
              <a:gd name="connsiteY37" fmla="*/ 231933 h 497552"/>
              <a:gd name="connsiteX38" fmla="*/ 1622083 w 3878173"/>
              <a:gd name="connsiteY38" fmla="*/ 206296 h 497552"/>
              <a:gd name="connsiteX39" fmla="*/ 1656266 w 3878173"/>
              <a:gd name="connsiteY39" fmla="*/ 146475 h 497552"/>
              <a:gd name="connsiteX40" fmla="*/ 1741724 w 3878173"/>
              <a:gd name="connsiteY40" fmla="*/ 120838 h 497552"/>
              <a:gd name="connsiteX41" fmla="*/ 1827182 w 3878173"/>
              <a:gd name="connsiteY41" fmla="*/ 112292 h 497552"/>
              <a:gd name="connsiteX42" fmla="*/ 1895548 w 3878173"/>
              <a:gd name="connsiteY42" fmla="*/ 103746 h 497552"/>
              <a:gd name="connsiteX43" fmla="*/ 2169014 w 3878173"/>
              <a:gd name="connsiteY43" fmla="*/ 112292 h 497552"/>
              <a:gd name="connsiteX44" fmla="*/ 2194651 w 3878173"/>
              <a:gd name="connsiteY44" fmla="*/ 129383 h 497552"/>
              <a:gd name="connsiteX45" fmla="*/ 2237380 w 3878173"/>
              <a:gd name="connsiteY45" fmla="*/ 180658 h 497552"/>
              <a:gd name="connsiteX46" fmla="*/ 2263018 w 3878173"/>
              <a:gd name="connsiteY46" fmla="*/ 197750 h 497552"/>
              <a:gd name="connsiteX47" fmla="*/ 2399750 w 3878173"/>
              <a:gd name="connsiteY47" fmla="*/ 231933 h 497552"/>
              <a:gd name="connsiteX48" fmla="*/ 2433933 w 3878173"/>
              <a:gd name="connsiteY48" fmla="*/ 249024 h 497552"/>
              <a:gd name="connsiteX49" fmla="*/ 2459571 w 3878173"/>
              <a:gd name="connsiteY49" fmla="*/ 266116 h 497552"/>
              <a:gd name="connsiteX50" fmla="*/ 2527937 w 3878173"/>
              <a:gd name="connsiteY50" fmla="*/ 257570 h 497552"/>
              <a:gd name="connsiteX51" fmla="*/ 2562120 w 3878173"/>
              <a:gd name="connsiteY51" fmla="*/ 206296 h 497552"/>
              <a:gd name="connsiteX52" fmla="*/ 2579212 w 3878173"/>
              <a:gd name="connsiteY52" fmla="*/ 180658 h 497552"/>
              <a:gd name="connsiteX53" fmla="*/ 2630487 w 3878173"/>
              <a:gd name="connsiteY53" fmla="*/ 112292 h 497552"/>
              <a:gd name="connsiteX54" fmla="*/ 2656124 w 3878173"/>
              <a:gd name="connsiteY54" fmla="*/ 103746 h 497552"/>
              <a:gd name="connsiteX55" fmla="*/ 2707399 w 3878173"/>
              <a:gd name="connsiteY55" fmla="*/ 78109 h 497552"/>
              <a:gd name="connsiteX56" fmla="*/ 2767219 w 3878173"/>
              <a:gd name="connsiteY56" fmla="*/ 43925 h 497552"/>
              <a:gd name="connsiteX57" fmla="*/ 2818494 w 3878173"/>
              <a:gd name="connsiteY57" fmla="*/ 18288 h 497552"/>
              <a:gd name="connsiteX58" fmla="*/ 2878315 w 3878173"/>
              <a:gd name="connsiteY58" fmla="*/ 26834 h 497552"/>
              <a:gd name="connsiteX59" fmla="*/ 2903952 w 3878173"/>
              <a:gd name="connsiteY59" fmla="*/ 43925 h 497552"/>
              <a:gd name="connsiteX60" fmla="*/ 2921044 w 3878173"/>
              <a:gd name="connsiteY60" fmla="*/ 283208 h 497552"/>
              <a:gd name="connsiteX61" fmla="*/ 2989410 w 3878173"/>
              <a:gd name="connsiteY61" fmla="*/ 377211 h 497552"/>
              <a:gd name="connsiteX62" fmla="*/ 3015047 w 3878173"/>
              <a:gd name="connsiteY62" fmla="*/ 394303 h 497552"/>
              <a:gd name="connsiteX63" fmla="*/ 3040685 w 3878173"/>
              <a:gd name="connsiteY63" fmla="*/ 402849 h 497552"/>
              <a:gd name="connsiteX64" fmla="*/ 3109051 w 3878173"/>
              <a:gd name="connsiteY64" fmla="*/ 437032 h 497552"/>
              <a:gd name="connsiteX65" fmla="*/ 3254330 w 3878173"/>
              <a:gd name="connsiteY65" fmla="*/ 428486 h 497552"/>
              <a:gd name="connsiteX66" fmla="*/ 3279967 w 3878173"/>
              <a:gd name="connsiteY66" fmla="*/ 419940 h 497552"/>
              <a:gd name="connsiteX67" fmla="*/ 3356879 w 3878173"/>
              <a:gd name="connsiteY67" fmla="*/ 308845 h 497552"/>
              <a:gd name="connsiteX68" fmla="*/ 3365425 w 3878173"/>
              <a:gd name="connsiteY68" fmla="*/ 283208 h 497552"/>
              <a:gd name="connsiteX69" fmla="*/ 3373971 w 3878173"/>
              <a:gd name="connsiteY69" fmla="*/ 249024 h 497552"/>
              <a:gd name="connsiteX70" fmla="*/ 3433791 w 3878173"/>
              <a:gd name="connsiteY70" fmla="*/ 206296 h 497552"/>
              <a:gd name="connsiteX71" fmla="*/ 3493612 w 3878173"/>
              <a:gd name="connsiteY71" fmla="*/ 172112 h 497552"/>
              <a:gd name="connsiteX72" fmla="*/ 3570524 w 3878173"/>
              <a:gd name="connsiteY72" fmla="*/ 155021 h 497552"/>
              <a:gd name="connsiteX73" fmla="*/ 3664528 w 3878173"/>
              <a:gd name="connsiteY73" fmla="*/ 163567 h 497552"/>
              <a:gd name="connsiteX74" fmla="*/ 3715803 w 3878173"/>
              <a:gd name="connsiteY74" fmla="*/ 180658 h 497552"/>
              <a:gd name="connsiteX75" fmla="*/ 3801261 w 3878173"/>
              <a:gd name="connsiteY75" fmla="*/ 189204 h 497552"/>
              <a:gd name="connsiteX76" fmla="*/ 3826898 w 3878173"/>
              <a:gd name="connsiteY76" fmla="*/ 197750 h 497552"/>
              <a:gd name="connsiteX77" fmla="*/ 3869627 w 3878173"/>
              <a:gd name="connsiteY77" fmla="*/ 249024 h 497552"/>
              <a:gd name="connsiteX78" fmla="*/ 3878173 w 3878173"/>
              <a:gd name="connsiteY78" fmla="*/ 249024 h 497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3878173" h="497552">
                <a:moveTo>
                  <a:pt x="6928" y="479761"/>
                </a:moveTo>
                <a:cubicBezTo>
                  <a:pt x="9777" y="459821"/>
                  <a:pt x="0" y="432835"/>
                  <a:pt x="15474" y="419940"/>
                </a:cubicBezTo>
                <a:cubicBezTo>
                  <a:pt x="56589" y="385677"/>
                  <a:pt x="114859" y="379110"/>
                  <a:pt x="160752" y="351574"/>
                </a:cubicBezTo>
                <a:cubicBezTo>
                  <a:pt x="174995" y="343028"/>
                  <a:pt x="188059" y="332106"/>
                  <a:pt x="203481" y="325937"/>
                </a:cubicBezTo>
                <a:cubicBezTo>
                  <a:pt x="216967" y="320543"/>
                  <a:pt x="232119" y="320914"/>
                  <a:pt x="246210" y="317391"/>
                </a:cubicBezTo>
                <a:cubicBezTo>
                  <a:pt x="254949" y="315206"/>
                  <a:pt x="263567" y="312393"/>
                  <a:pt x="271847" y="308845"/>
                </a:cubicBezTo>
                <a:cubicBezTo>
                  <a:pt x="345754" y="277170"/>
                  <a:pt x="271555" y="303244"/>
                  <a:pt x="331668" y="283208"/>
                </a:cubicBezTo>
                <a:cubicBezTo>
                  <a:pt x="397186" y="286056"/>
                  <a:pt x="463074" y="284236"/>
                  <a:pt x="528221" y="291753"/>
                </a:cubicBezTo>
                <a:cubicBezTo>
                  <a:pt x="560464" y="295473"/>
                  <a:pt x="551392" y="315210"/>
                  <a:pt x="562404" y="334482"/>
                </a:cubicBezTo>
                <a:cubicBezTo>
                  <a:pt x="571312" y="350071"/>
                  <a:pt x="607836" y="394216"/>
                  <a:pt x="622225" y="402849"/>
                </a:cubicBezTo>
                <a:cubicBezTo>
                  <a:pt x="664949" y="428483"/>
                  <a:pt x="664957" y="411395"/>
                  <a:pt x="699137" y="428486"/>
                </a:cubicBezTo>
                <a:cubicBezTo>
                  <a:pt x="776226" y="467032"/>
                  <a:pt x="680587" y="422301"/>
                  <a:pt x="801687" y="462669"/>
                </a:cubicBezTo>
                <a:cubicBezTo>
                  <a:pt x="810233" y="465518"/>
                  <a:pt x="818421" y="469845"/>
                  <a:pt x="827324" y="471215"/>
                </a:cubicBezTo>
                <a:cubicBezTo>
                  <a:pt x="998507" y="497552"/>
                  <a:pt x="833937" y="463771"/>
                  <a:pt x="981148" y="488307"/>
                </a:cubicBezTo>
                <a:cubicBezTo>
                  <a:pt x="992734" y="490238"/>
                  <a:pt x="1003937" y="494004"/>
                  <a:pt x="1015332" y="496853"/>
                </a:cubicBezTo>
                <a:cubicBezTo>
                  <a:pt x="1023878" y="494004"/>
                  <a:pt x="1032308" y="490782"/>
                  <a:pt x="1040969" y="488307"/>
                </a:cubicBezTo>
                <a:cubicBezTo>
                  <a:pt x="1116091" y="466843"/>
                  <a:pt x="1039313" y="491707"/>
                  <a:pt x="1100790" y="471215"/>
                </a:cubicBezTo>
                <a:cubicBezTo>
                  <a:pt x="1112184" y="459821"/>
                  <a:pt x="1122390" y="447098"/>
                  <a:pt x="1134973" y="437032"/>
                </a:cubicBezTo>
                <a:cubicBezTo>
                  <a:pt x="1151013" y="424200"/>
                  <a:pt x="1186247" y="402849"/>
                  <a:pt x="1186247" y="402849"/>
                </a:cubicBezTo>
                <a:cubicBezTo>
                  <a:pt x="1191944" y="394303"/>
                  <a:pt x="1196076" y="384474"/>
                  <a:pt x="1203339" y="377211"/>
                </a:cubicBezTo>
                <a:cubicBezTo>
                  <a:pt x="1210601" y="369949"/>
                  <a:pt x="1227901" y="370334"/>
                  <a:pt x="1228976" y="360120"/>
                </a:cubicBezTo>
                <a:cubicBezTo>
                  <a:pt x="1234054" y="311877"/>
                  <a:pt x="1225258" y="263110"/>
                  <a:pt x="1220431" y="214841"/>
                </a:cubicBezTo>
                <a:cubicBezTo>
                  <a:pt x="1219535" y="205878"/>
                  <a:pt x="1214070" y="197943"/>
                  <a:pt x="1211885" y="189204"/>
                </a:cubicBezTo>
                <a:cubicBezTo>
                  <a:pt x="1208362" y="175113"/>
                  <a:pt x="1206490" y="160654"/>
                  <a:pt x="1203339" y="146475"/>
                </a:cubicBezTo>
                <a:cubicBezTo>
                  <a:pt x="1200791" y="135010"/>
                  <a:pt x="1196894" y="123848"/>
                  <a:pt x="1194793" y="112292"/>
                </a:cubicBezTo>
                <a:cubicBezTo>
                  <a:pt x="1174376" y="0"/>
                  <a:pt x="1197085" y="95828"/>
                  <a:pt x="1177702" y="18288"/>
                </a:cubicBezTo>
                <a:cubicBezTo>
                  <a:pt x="1157762" y="21137"/>
                  <a:pt x="1136288" y="18653"/>
                  <a:pt x="1117881" y="26834"/>
                </a:cubicBezTo>
                <a:cubicBezTo>
                  <a:pt x="1108496" y="31005"/>
                  <a:pt x="1103281" y="42507"/>
                  <a:pt x="1100790" y="52471"/>
                </a:cubicBezTo>
                <a:cubicBezTo>
                  <a:pt x="1094534" y="77496"/>
                  <a:pt x="1095093" y="103746"/>
                  <a:pt x="1092244" y="129383"/>
                </a:cubicBezTo>
                <a:cubicBezTo>
                  <a:pt x="1095093" y="166415"/>
                  <a:pt x="1096451" y="203592"/>
                  <a:pt x="1100790" y="240479"/>
                </a:cubicBezTo>
                <a:cubicBezTo>
                  <a:pt x="1102162" y="252144"/>
                  <a:pt x="1101998" y="265491"/>
                  <a:pt x="1109335" y="274662"/>
                </a:cubicBezTo>
                <a:cubicBezTo>
                  <a:pt x="1114962" y="281696"/>
                  <a:pt x="1126916" y="279179"/>
                  <a:pt x="1134973" y="283208"/>
                </a:cubicBezTo>
                <a:cubicBezTo>
                  <a:pt x="1144159" y="287801"/>
                  <a:pt x="1150993" y="296693"/>
                  <a:pt x="1160610" y="300299"/>
                </a:cubicBezTo>
                <a:cubicBezTo>
                  <a:pt x="1188867" y="310895"/>
                  <a:pt x="1287056" y="316456"/>
                  <a:pt x="1297343" y="317391"/>
                </a:cubicBezTo>
                <a:cubicBezTo>
                  <a:pt x="1386092" y="306297"/>
                  <a:pt x="1346600" y="321584"/>
                  <a:pt x="1416984" y="274662"/>
                </a:cubicBezTo>
                <a:lnTo>
                  <a:pt x="1416984" y="274662"/>
                </a:lnTo>
                <a:cubicBezTo>
                  <a:pt x="1451638" y="268886"/>
                  <a:pt x="1470568" y="267132"/>
                  <a:pt x="1502442" y="257570"/>
                </a:cubicBezTo>
                <a:cubicBezTo>
                  <a:pt x="1589178" y="231550"/>
                  <a:pt x="1518571" y="247508"/>
                  <a:pt x="1596446" y="231933"/>
                </a:cubicBezTo>
                <a:cubicBezTo>
                  <a:pt x="1604992" y="223387"/>
                  <a:pt x="1616087" y="216789"/>
                  <a:pt x="1622083" y="206296"/>
                </a:cubicBezTo>
                <a:cubicBezTo>
                  <a:pt x="1649393" y="158503"/>
                  <a:pt x="1606032" y="182356"/>
                  <a:pt x="1656266" y="146475"/>
                </a:cubicBezTo>
                <a:cubicBezTo>
                  <a:pt x="1684564" y="126262"/>
                  <a:pt x="1706966" y="125183"/>
                  <a:pt x="1741724" y="120838"/>
                </a:cubicBezTo>
                <a:cubicBezTo>
                  <a:pt x="1770131" y="117287"/>
                  <a:pt x="1798729" y="115454"/>
                  <a:pt x="1827182" y="112292"/>
                </a:cubicBezTo>
                <a:cubicBezTo>
                  <a:pt x="1850008" y="109756"/>
                  <a:pt x="1872759" y="106595"/>
                  <a:pt x="1895548" y="103746"/>
                </a:cubicBezTo>
                <a:cubicBezTo>
                  <a:pt x="1986703" y="106595"/>
                  <a:pt x="2078147" y="104504"/>
                  <a:pt x="2169014" y="112292"/>
                </a:cubicBezTo>
                <a:cubicBezTo>
                  <a:pt x="2179247" y="113169"/>
                  <a:pt x="2186761" y="122808"/>
                  <a:pt x="2194651" y="129383"/>
                </a:cubicBezTo>
                <a:cubicBezTo>
                  <a:pt x="2278656" y="199387"/>
                  <a:pt x="2170156" y="113434"/>
                  <a:pt x="2237380" y="180658"/>
                </a:cubicBezTo>
                <a:cubicBezTo>
                  <a:pt x="2244643" y="187921"/>
                  <a:pt x="2253537" y="193800"/>
                  <a:pt x="2263018" y="197750"/>
                </a:cubicBezTo>
                <a:cubicBezTo>
                  <a:pt x="2329813" y="225581"/>
                  <a:pt x="2334961" y="222677"/>
                  <a:pt x="2399750" y="231933"/>
                </a:cubicBezTo>
                <a:cubicBezTo>
                  <a:pt x="2411144" y="237630"/>
                  <a:pt x="2422872" y="242704"/>
                  <a:pt x="2433933" y="249024"/>
                </a:cubicBezTo>
                <a:cubicBezTo>
                  <a:pt x="2442851" y="254120"/>
                  <a:pt x="2449342" y="265186"/>
                  <a:pt x="2459571" y="266116"/>
                </a:cubicBezTo>
                <a:cubicBezTo>
                  <a:pt x="2482443" y="268195"/>
                  <a:pt x="2505148" y="260419"/>
                  <a:pt x="2527937" y="257570"/>
                </a:cubicBezTo>
                <a:lnTo>
                  <a:pt x="2562120" y="206296"/>
                </a:lnTo>
                <a:cubicBezTo>
                  <a:pt x="2567817" y="197750"/>
                  <a:pt x="2574619" y="189845"/>
                  <a:pt x="2579212" y="180658"/>
                </a:cubicBezTo>
                <a:cubicBezTo>
                  <a:pt x="2595922" y="147238"/>
                  <a:pt x="2596894" y="136287"/>
                  <a:pt x="2630487" y="112292"/>
                </a:cubicBezTo>
                <a:cubicBezTo>
                  <a:pt x="2637817" y="107056"/>
                  <a:pt x="2648067" y="107775"/>
                  <a:pt x="2656124" y="103746"/>
                </a:cubicBezTo>
                <a:cubicBezTo>
                  <a:pt x="2722378" y="70618"/>
                  <a:pt x="2642967" y="99584"/>
                  <a:pt x="2707399" y="78109"/>
                </a:cubicBezTo>
                <a:cubicBezTo>
                  <a:pt x="2769843" y="36478"/>
                  <a:pt x="2691344" y="87282"/>
                  <a:pt x="2767219" y="43925"/>
                </a:cubicBezTo>
                <a:cubicBezTo>
                  <a:pt x="2813602" y="17421"/>
                  <a:pt x="2771492" y="33956"/>
                  <a:pt x="2818494" y="18288"/>
                </a:cubicBezTo>
                <a:cubicBezTo>
                  <a:pt x="2838434" y="21137"/>
                  <a:pt x="2859022" y="21046"/>
                  <a:pt x="2878315" y="26834"/>
                </a:cubicBezTo>
                <a:cubicBezTo>
                  <a:pt x="2888152" y="29785"/>
                  <a:pt x="2902264" y="33794"/>
                  <a:pt x="2903952" y="43925"/>
                </a:cubicBezTo>
                <a:cubicBezTo>
                  <a:pt x="2917098" y="122801"/>
                  <a:pt x="2907898" y="204332"/>
                  <a:pt x="2921044" y="283208"/>
                </a:cubicBezTo>
                <a:cubicBezTo>
                  <a:pt x="2930249" y="338437"/>
                  <a:pt x="2952368" y="350752"/>
                  <a:pt x="2989410" y="377211"/>
                </a:cubicBezTo>
                <a:cubicBezTo>
                  <a:pt x="2997768" y="383181"/>
                  <a:pt x="3005861" y="389710"/>
                  <a:pt x="3015047" y="394303"/>
                </a:cubicBezTo>
                <a:cubicBezTo>
                  <a:pt x="3023104" y="398332"/>
                  <a:pt x="3032484" y="399121"/>
                  <a:pt x="3040685" y="402849"/>
                </a:cubicBezTo>
                <a:cubicBezTo>
                  <a:pt x="3063880" y="413392"/>
                  <a:pt x="3109051" y="437032"/>
                  <a:pt x="3109051" y="437032"/>
                </a:cubicBezTo>
                <a:cubicBezTo>
                  <a:pt x="3157477" y="434183"/>
                  <a:pt x="3206061" y="433313"/>
                  <a:pt x="3254330" y="428486"/>
                </a:cubicBezTo>
                <a:cubicBezTo>
                  <a:pt x="3263293" y="427590"/>
                  <a:pt x="3273597" y="426310"/>
                  <a:pt x="3279967" y="419940"/>
                </a:cubicBezTo>
                <a:cubicBezTo>
                  <a:pt x="3312967" y="386940"/>
                  <a:pt x="3338851" y="350911"/>
                  <a:pt x="3356879" y="308845"/>
                </a:cubicBezTo>
                <a:cubicBezTo>
                  <a:pt x="3360427" y="300565"/>
                  <a:pt x="3362950" y="291869"/>
                  <a:pt x="3365425" y="283208"/>
                </a:cubicBezTo>
                <a:cubicBezTo>
                  <a:pt x="3368652" y="271915"/>
                  <a:pt x="3368144" y="259222"/>
                  <a:pt x="3373971" y="249024"/>
                </a:cubicBezTo>
                <a:cubicBezTo>
                  <a:pt x="3389156" y="222450"/>
                  <a:pt x="3409311" y="220284"/>
                  <a:pt x="3433791" y="206296"/>
                </a:cubicBezTo>
                <a:cubicBezTo>
                  <a:pt x="3476702" y="181776"/>
                  <a:pt x="3441966" y="194246"/>
                  <a:pt x="3493612" y="172112"/>
                </a:cubicBezTo>
                <a:cubicBezTo>
                  <a:pt x="3520383" y="160639"/>
                  <a:pt x="3539803" y="160141"/>
                  <a:pt x="3570524" y="155021"/>
                </a:cubicBezTo>
                <a:cubicBezTo>
                  <a:pt x="3601859" y="157870"/>
                  <a:pt x="3633543" y="158099"/>
                  <a:pt x="3664528" y="163567"/>
                </a:cubicBezTo>
                <a:cubicBezTo>
                  <a:pt x="3682270" y="166698"/>
                  <a:pt x="3697876" y="178865"/>
                  <a:pt x="3715803" y="180658"/>
                </a:cubicBezTo>
                <a:lnTo>
                  <a:pt x="3801261" y="189204"/>
                </a:lnTo>
                <a:cubicBezTo>
                  <a:pt x="3809807" y="192053"/>
                  <a:pt x="3820528" y="191380"/>
                  <a:pt x="3826898" y="197750"/>
                </a:cubicBezTo>
                <a:cubicBezTo>
                  <a:pt x="3876968" y="247820"/>
                  <a:pt x="3810506" y="219465"/>
                  <a:pt x="3869627" y="249024"/>
                </a:cubicBezTo>
                <a:cubicBezTo>
                  <a:pt x="3872175" y="250298"/>
                  <a:pt x="3875324" y="249024"/>
                  <a:pt x="3878173" y="249024"/>
                </a:cubicBezTo>
              </a:path>
            </a:pathLst>
          </a:cu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9" name="Freeform 328"/>
          <p:cNvSpPr/>
          <p:nvPr/>
        </p:nvSpPr>
        <p:spPr>
          <a:xfrm>
            <a:off x="2307364" y="1725014"/>
            <a:ext cx="3768696" cy="1650575"/>
          </a:xfrm>
          <a:custGeom>
            <a:avLst/>
            <a:gdLst>
              <a:gd name="connsiteX0" fmla="*/ 0 w 3768696"/>
              <a:gd name="connsiteY0" fmla="*/ 223427 h 1650575"/>
              <a:gd name="connsiteX1" fmla="*/ 59821 w 3768696"/>
              <a:gd name="connsiteY1" fmla="*/ 172152 h 1650575"/>
              <a:gd name="connsiteX2" fmla="*/ 350378 w 3768696"/>
              <a:gd name="connsiteY2" fmla="*/ 52511 h 1650575"/>
              <a:gd name="connsiteX3" fmla="*/ 427290 w 3768696"/>
              <a:gd name="connsiteY3" fmla="*/ 26874 h 1650575"/>
              <a:gd name="connsiteX4" fmla="*/ 452928 w 3768696"/>
              <a:gd name="connsiteY4" fmla="*/ 18328 h 1650575"/>
              <a:gd name="connsiteX5" fmla="*/ 632389 w 3768696"/>
              <a:gd name="connsiteY5" fmla="*/ 1236 h 1650575"/>
              <a:gd name="connsiteX6" fmla="*/ 692210 w 3768696"/>
              <a:gd name="connsiteY6" fmla="*/ 9782 h 1650575"/>
              <a:gd name="connsiteX7" fmla="*/ 717847 w 3768696"/>
              <a:gd name="connsiteY7" fmla="*/ 69603 h 1650575"/>
              <a:gd name="connsiteX8" fmla="*/ 734939 w 3768696"/>
              <a:gd name="connsiteY8" fmla="*/ 180698 h 1650575"/>
              <a:gd name="connsiteX9" fmla="*/ 752030 w 3768696"/>
              <a:gd name="connsiteY9" fmla="*/ 266156 h 1650575"/>
              <a:gd name="connsiteX10" fmla="*/ 769122 w 3768696"/>
              <a:gd name="connsiteY10" fmla="*/ 291793 h 1650575"/>
              <a:gd name="connsiteX11" fmla="*/ 811851 w 3768696"/>
              <a:gd name="connsiteY11" fmla="*/ 351614 h 1650575"/>
              <a:gd name="connsiteX12" fmla="*/ 863126 w 3768696"/>
              <a:gd name="connsiteY12" fmla="*/ 402889 h 1650575"/>
              <a:gd name="connsiteX13" fmla="*/ 922946 w 3768696"/>
              <a:gd name="connsiteY13" fmla="*/ 437072 h 1650575"/>
              <a:gd name="connsiteX14" fmla="*/ 982767 w 3768696"/>
              <a:gd name="connsiteY14" fmla="*/ 462709 h 1650575"/>
              <a:gd name="connsiteX15" fmla="*/ 1068225 w 3768696"/>
              <a:gd name="connsiteY15" fmla="*/ 454164 h 1650575"/>
              <a:gd name="connsiteX16" fmla="*/ 1145137 w 3768696"/>
              <a:gd name="connsiteY16" fmla="*/ 437072 h 1650575"/>
              <a:gd name="connsiteX17" fmla="*/ 1170774 w 3768696"/>
              <a:gd name="connsiteY17" fmla="*/ 394343 h 1650575"/>
              <a:gd name="connsiteX18" fmla="*/ 1179320 w 3768696"/>
              <a:gd name="connsiteY18" fmla="*/ 343068 h 1650575"/>
              <a:gd name="connsiteX19" fmla="*/ 1187866 w 3768696"/>
              <a:gd name="connsiteY19" fmla="*/ 317431 h 1650575"/>
              <a:gd name="connsiteX20" fmla="*/ 1196412 w 3768696"/>
              <a:gd name="connsiteY20" fmla="*/ 266156 h 1650575"/>
              <a:gd name="connsiteX21" fmla="*/ 1204957 w 3768696"/>
              <a:gd name="connsiteY21" fmla="*/ 146515 h 1650575"/>
              <a:gd name="connsiteX22" fmla="*/ 1230595 w 3768696"/>
              <a:gd name="connsiteY22" fmla="*/ 137969 h 1650575"/>
              <a:gd name="connsiteX23" fmla="*/ 1256232 w 3768696"/>
              <a:gd name="connsiteY23" fmla="*/ 120878 h 1650575"/>
              <a:gd name="connsiteX24" fmla="*/ 1324599 w 3768696"/>
              <a:gd name="connsiteY24" fmla="*/ 78149 h 1650575"/>
              <a:gd name="connsiteX25" fmla="*/ 1358782 w 3768696"/>
              <a:gd name="connsiteY25" fmla="*/ 69603 h 1650575"/>
              <a:gd name="connsiteX26" fmla="*/ 1384419 w 3768696"/>
              <a:gd name="connsiteY26" fmla="*/ 61057 h 1650575"/>
              <a:gd name="connsiteX27" fmla="*/ 1512606 w 3768696"/>
              <a:gd name="connsiteY27" fmla="*/ 95240 h 1650575"/>
              <a:gd name="connsiteX28" fmla="*/ 1521152 w 3768696"/>
              <a:gd name="connsiteY28" fmla="*/ 120878 h 1650575"/>
              <a:gd name="connsiteX29" fmla="*/ 1521152 w 3768696"/>
              <a:gd name="connsiteY29" fmla="*/ 240519 h 1650575"/>
              <a:gd name="connsiteX30" fmla="*/ 1478423 w 3768696"/>
              <a:gd name="connsiteY30" fmla="*/ 214881 h 1650575"/>
              <a:gd name="connsiteX31" fmla="*/ 1418602 w 3768696"/>
              <a:gd name="connsiteY31" fmla="*/ 172152 h 1650575"/>
              <a:gd name="connsiteX32" fmla="*/ 1367328 w 3768696"/>
              <a:gd name="connsiteY32" fmla="*/ 129423 h 1650575"/>
              <a:gd name="connsiteX33" fmla="*/ 1367328 w 3768696"/>
              <a:gd name="connsiteY33" fmla="*/ 26874 h 1650575"/>
              <a:gd name="connsiteX34" fmla="*/ 1392965 w 3768696"/>
              <a:gd name="connsiteY34" fmla="*/ 18328 h 1650575"/>
              <a:gd name="connsiteX35" fmla="*/ 1632247 w 3768696"/>
              <a:gd name="connsiteY35" fmla="*/ 26874 h 1650575"/>
              <a:gd name="connsiteX36" fmla="*/ 1657885 w 3768696"/>
              <a:gd name="connsiteY36" fmla="*/ 35420 h 1650575"/>
              <a:gd name="connsiteX37" fmla="*/ 1734797 w 3768696"/>
              <a:gd name="connsiteY37" fmla="*/ 52511 h 1650575"/>
              <a:gd name="connsiteX38" fmla="*/ 1854438 w 3768696"/>
              <a:gd name="connsiteY38" fmla="*/ 78149 h 1650575"/>
              <a:gd name="connsiteX39" fmla="*/ 1888621 w 3768696"/>
              <a:gd name="connsiteY39" fmla="*/ 95240 h 1650575"/>
              <a:gd name="connsiteX40" fmla="*/ 1914258 w 3768696"/>
              <a:gd name="connsiteY40" fmla="*/ 120878 h 1650575"/>
              <a:gd name="connsiteX41" fmla="*/ 1922804 w 3768696"/>
              <a:gd name="connsiteY41" fmla="*/ 146515 h 1650575"/>
              <a:gd name="connsiteX42" fmla="*/ 1948442 w 3768696"/>
              <a:gd name="connsiteY42" fmla="*/ 189244 h 1650575"/>
              <a:gd name="connsiteX43" fmla="*/ 1974079 w 3768696"/>
              <a:gd name="connsiteY43" fmla="*/ 274702 h 1650575"/>
              <a:gd name="connsiteX44" fmla="*/ 1991171 w 3768696"/>
              <a:gd name="connsiteY44" fmla="*/ 385797 h 1650575"/>
              <a:gd name="connsiteX45" fmla="*/ 1982625 w 3768696"/>
              <a:gd name="connsiteY45" fmla="*/ 889999 h 1650575"/>
              <a:gd name="connsiteX46" fmla="*/ 1956987 w 3768696"/>
              <a:gd name="connsiteY46" fmla="*/ 898545 h 1650575"/>
              <a:gd name="connsiteX47" fmla="*/ 1837346 w 3768696"/>
              <a:gd name="connsiteY47" fmla="*/ 889999 h 1650575"/>
              <a:gd name="connsiteX48" fmla="*/ 1794617 w 3768696"/>
              <a:gd name="connsiteY48" fmla="*/ 727629 h 1650575"/>
              <a:gd name="connsiteX49" fmla="*/ 1777526 w 3768696"/>
              <a:gd name="connsiteY49" fmla="*/ 684900 h 1650575"/>
              <a:gd name="connsiteX50" fmla="*/ 1760434 w 3768696"/>
              <a:gd name="connsiteY50" fmla="*/ 633625 h 1650575"/>
              <a:gd name="connsiteX51" fmla="*/ 1743343 w 3768696"/>
              <a:gd name="connsiteY51" fmla="*/ 565259 h 1650575"/>
              <a:gd name="connsiteX52" fmla="*/ 1751888 w 3768696"/>
              <a:gd name="connsiteY52" fmla="*/ 471255 h 1650575"/>
              <a:gd name="connsiteX53" fmla="*/ 1786072 w 3768696"/>
              <a:gd name="connsiteY53" fmla="*/ 454164 h 1650575"/>
              <a:gd name="connsiteX54" fmla="*/ 1862984 w 3768696"/>
              <a:gd name="connsiteY54" fmla="*/ 428526 h 1650575"/>
              <a:gd name="connsiteX55" fmla="*/ 1948442 w 3768696"/>
              <a:gd name="connsiteY55" fmla="*/ 437072 h 1650575"/>
              <a:gd name="connsiteX56" fmla="*/ 1974079 w 3768696"/>
              <a:gd name="connsiteY56" fmla="*/ 462709 h 1650575"/>
              <a:gd name="connsiteX57" fmla="*/ 2008262 w 3768696"/>
              <a:gd name="connsiteY57" fmla="*/ 471255 h 1650575"/>
              <a:gd name="connsiteX58" fmla="*/ 2042445 w 3768696"/>
              <a:gd name="connsiteY58" fmla="*/ 531076 h 1650575"/>
              <a:gd name="connsiteX59" fmla="*/ 2076629 w 3768696"/>
              <a:gd name="connsiteY59" fmla="*/ 616534 h 1650575"/>
              <a:gd name="connsiteX60" fmla="*/ 2076629 w 3768696"/>
              <a:gd name="connsiteY60" fmla="*/ 872907 h 1650575"/>
              <a:gd name="connsiteX61" fmla="*/ 2085174 w 3768696"/>
              <a:gd name="connsiteY61" fmla="*/ 1146373 h 1650575"/>
              <a:gd name="connsiteX62" fmla="*/ 2110812 w 3768696"/>
              <a:gd name="connsiteY62" fmla="*/ 1197648 h 1650575"/>
              <a:gd name="connsiteX63" fmla="*/ 2153541 w 3768696"/>
              <a:gd name="connsiteY63" fmla="*/ 1231831 h 1650575"/>
              <a:gd name="connsiteX64" fmla="*/ 2162086 w 3768696"/>
              <a:gd name="connsiteY64" fmla="*/ 1257468 h 1650575"/>
              <a:gd name="connsiteX65" fmla="*/ 2196270 w 3768696"/>
              <a:gd name="connsiteY65" fmla="*/ 1266014 h 1650575"/>
              <a:gd name="connsiteX66" fmla="*/ 2221907 w 3768696"/>
              <a:gd name="connsiteY66" fmla="*/ 1283106 h 1650575"/>
              <a:gd name="connsiteX67" fmla="*/ 2290273 w 3768696"/>
              <a:gd name="connsiteY67" fmla="*/ 1300197 h 1650575"/>
              <a:gd name="connsiteX68" fmla="*/ 2478281 w 3768696"/>
              <a:gd name="connsiteY68" fmla="*/ 1291651 h 1650575"/>
              <a:gd name="connsiteX69" fmla="*/ 2503918 w 3768696"/>
              <a:gd name="connsiteY69" fmla="*/ 1266014 h 1650575"/>
              <a:gd name="connsiteX70" fmla="*/ 2572285 w 3768696"/>
              <a:gd name="connsiteY70" fmla="*/ 1248922 h 1650575"/>
              <a:gd name="connsiteX71" fmla="*/ 2691926 w 3768696"/>
              <a:gd name="connsiteY71" fmla="*/ 1223285 h 1650575"/>
              <a:gd name="connsiteX72" fmla="*/ 2726109 w 3768696"/>
              <a:gd name="connsiteY72" fmla="*/ 1180556 h 1650575"/>
              <a:gd name="connsiteX73" fmla="*/ 2734655 w 3768696"/>
              <a:gd name="connsiteY73" fmla="*/ 1154919 h 1650575"/>
              <a:gd name="connsiteX74" fmla="*/ 2726109 w 3768696"/>
              <a:gd name="connsiteY74" fmla="*/ 975457 h 1650575"/>
              <a:gd name="connsiteX75" fmla="*/ 2683380 w 3768696"/>
              <a:gd name="connsiteY75" fmla="*/ 855816 h 1650575"/>
              <a:gd name="connsiteX76" fmla="*/ 2674834 w 3768696"/>
              <a:gd name="connsiteY76" fmla="*/ 830179 h 1650575"/>
              <a:gd name="connsiteX77" fmla="*/ 2649197 w 3768696"/>
              <a:gd name="connsiteY77" fmla="*/ 847270 h 1650575"/>
              <a:gd name="connsiteX78" fmla="*/ 2615014 w 3768696"/>
              <a:gd name="connsiteY78" fmla="*/ 855816 h 1650575"/>
              <a:gd name="connsiteX79" fmla="*/ 2580830 w 3768696"/>
              <a:gd name="connsiteY79" fmla="*/ 907091 h 1650575"/>
              <a:gd name="connsiteX80" fmla="*/ 2563739 w 3768696"/>
              <a:gd name="connsiteY80" fmla="*/ 932728 h 1650575"/>
              <a:gd name="connsiteX81" fmla="*/ 2555193 w 3768696"/>
              <a:gd name="connsiteY81" fmla="*/ 958365 h 1650575"/>
              <a:gd name="connsiteX82" fmla="*/ 2546647 w 3768696"/>
              <a:gd name="connsiteY82" fmla="*/ 1095098 h 1650575"/>
              <a:gd name="connsiteX83" fmla="*/ 2529556 w 3768696"/>
              <a:gd name="connsiteY83" fmla="*/ 1154919 h 1650575"/>
              <a:gd name="connsiteX84" fmla="*/ 2521010 w 3768696"/>
              <a:gd name="connsiteY84" fmla="*/ 1206193 h 1650575"/>
              <a:gd name="connsiteX85" fmla="*/ 2503918 w 3768696"/>
              <a:gd name="connsiteY85" fmla="*/ 1342926 h 1650575"/>
              <a:gd name="connsiteX86" fmla="*/ 2512464 w 3768696"/>
              <a:gd name="connsiteY86" fmla="*/ 1530934 h 1650575"/>
              <a:gd name="connsiteX87" fmla="*/ 2529556 w 3768696"/>
              <a:gd name="connsiteY87" fmla="*/ 1565117 h 1650575"/>
              <a:gd name="connsiteX88" fmla="*/ 2538101 w 3768696"/>
              <a:gd name="connsiteY88" fmla="*/ 1590754 h 1650575"/>
              <a:gd name="connsiteX89" fmla="*/ 2563739 w 3768696"/>
              <a:gd name="connsiteY89" fmla="*/ 1607846 h 1650575"/>
              <a:gd name="connsiteX90" fmla="*/ 2640651 w 3768696"/>
              <a:gd name="connsiteY90" fmla="*/ 1633483 h 1650575"/>
              <a:gd name="connsiteX91" fmla="*/ 2683380 w 3768696"/>
              <a:gd name="connsiteY91" fmla="*/ 1650575 h 1650575"/>
              <a:gd name="connsiteX92" fmla="*/ 2931208 w 3768696"/>
              <a:gd name="connsiteY92" fmla="*/ 1642029 h 1650575"/>
              <a:gd name="connsiteX93" fmla="*/ 2982483 w 3768696"/>
              <a:gd name="connsiteY93" fmla="*/ 1607846 h 1650575"/>
              <a:gd name="connsiteX94" fmla="*/ 2999574 w 3768696"/>
              <a:gd name="connsiteY94" fmla="*/ 1582208 h 1650575"/>
              <a:gd name="connsiteX95" fmla="*/ 3059395 w 3768696"/>
              <a:gd name="connsiteY95" fmla="*/ 1522388 h 1650575"/>
              <a:gd name="connsiteX96" fmla="*/ 3119215 w 3768696"/>
              <a:gd name="connsiteY96" fmla="*/ 1488205 h 1650575"/>
              <a:gd name="connsiteX97" fmla="*/ 3144853 w 3768696"/>
              <a:gd name="connsiteY97" fmla="*/ 1462567 h 1650575"/>
              <a:gd name="connsiteX98" fmla="*/ 3161944 w 3768696"/>
              <a:gd name="connsiteY98" fmla="*/ 1428384 h 1650575"/>
              <a:gd name="connsiteX99" fmla="*/ 3170490 w 3768696"/>
              <a:gd name="connsiteY99" fmla="*/ 1334380 h 1650575"/>
              <a:gd name="connsiteX100" fmla="*/ 3179036 w 3768696"/>
              <a:gd name="connsiteY100" fmla="*/ 1300197 h 1650575"/>
              <a:gd name="connsiteX101" fmla="*/ 3204673 w 3768696"/>
              <a:gd name="connsiteY101" fmla="*/ 1266014 h 1650575"/>
              <a:gd name="connsiteX102" fmla="*/ 3230311 w 3768696"/>
              <a:gd name="connsiteY102" fmla="*/ 1257468 h 1650575"/>
              <a:gd name="connsiteX103" fmla="*/ 3298677 w 3768696"/>
              <a:gd name="connsiteY103" fmla="*/ 1197648 h 1650575"/>
              <a:gd name="connsiteX104" fmla="*/ 3349952 w 3768696"/>
              <a:gd name="connsiteY104" fmla="*/ 1154919 h 1650575"/>
              <a:gd name="connsiteX105" fmla="*/ 3384135 w 3768696"/>
              <a:gd name="connsiteY105" fmla="*/ 1129281 h 1650575"/>
              <a:gd name="connsiteX106" fmla="*/ 3409772 w 3768696"/>
              <a:gd name="connsiteY106" fmla="*/ 1112190 h 1650575"/>
              <a:gd name="connsiteX107" fmla="*/ 3443956 w 3768696"/>
              <a:gd name="connsiteY107" fmla="*/ 1060915 h 1650575"/>
              <a:gd name="connsiteX108" fmla="*/ 3452501 w 3768696"/>
              <a:gd name="connsiteY108" fmla="*/ 1035278 h 1650575"/>
              <a:gd name="connsiteX109" fmla="*/ 3555051 w 3768696"/>
              <a:gd name="connsiteY109" fmla="*/ 1026732 h 1650575"/>
              <a:gd name="connsiteX110" fmla="*/ 3597780 w 3768696"/>
              <a:gd name="connsiteY110" fmla="*/ 1018186 h 1650575"/>
              <a:gd name="connsiteX111" fmla="*/ 3657600 w 3768696"/>
              <a:gd name="connsiteY111" fmla="*/ 1009640 h 1650575"/>
              <a:gd name="connsiteX112" fmla="*/ 3717421 w 3768696"/>
              <a:gd name="connsiteY112" fmla="*/ 1018186 h 1650575"/>
              <a:gd name="connsiteX113" fmla="*/ 3768696 w 3768696"/>
              <a:gd name="connsiteY113" fmla="*/ 1026732 h 1650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</a:cxnLst>
            <a:rect l="l" t="t" r="r" b="b"/>
            <a:pathLst>
              <a:path w="3768696" h="1650575">
                <a:moveTo>
                  <a:pt x="0" y="223427"/>
                </a:moveTo>
                <a:cubicBezTo>
                  <a:pt x="19940" y="206335"/>
                  <a:pt x="36765" y="184728"/>
                  <a:pt x="59821" y="172152"/>
                </a:cubicBezTo>
                <a:cubicBezTo>
                  <a:pt x="311931" y="34638"/>
                  <a:pt x="200402" y="96622"/>
                  <a:pt x="350378" y="52511"/>
                </a:cubicBezTo>
                <a:cubicBezTo>
                  <a:pt x="376304" y="44886"/>
                  <a:pt x="401653" y="35420"/>
                  <a:pt x="427290" y="26874"/>
                </a:cubicBezTo>
                <a:cubicBezTo>
                  <a:pt x="435836" y="24025"/>
                  <a:pt x="443951" y="19076"/>
                  <a:pt x="452928" y="18328"/>
                </a:cubicBezTo>
                <a:cubicBezTo>
                  <a:pt x="581183" y="7640"/>
                  <a:pt x="521385" y="13570"/>
                  <a:pt x="632389" y="1236"/>
                </a:cubicBezTo>
                <a:cubicBezTo>
                  <a:pt x="652329" y="4085"/>
                  <a:pt x="674602" y="0"/>
                  <a:pt x="692210" y="9782"/>
                </a:cubicBezTo>
                <a:cubicBezTo>
                  <a:pt x="699310" y="13726"/>
                  <a:pt x="715186" y="58960"/>
                  <a:pt x="717847" y="69603"/>
                </a:cubicBezTo>
                <a:cubicBezTo>
                  <a:pt x="730916" y="121878"/>
                  <a:pt x="724562" y="118433"/>
                  <a:pt x="734939" y="180698"/>
                </a:cubicBezTo>
                <a:cubicBezTo>
                  <a:pt x="739715" y="209353"/>
                  <a:pt x="735915" y="241985"/>
                  <a:pt x="752030" y="266156"/>
                </a:cubicBezTo>
                <a:lnTo>
                  <a:pt x="769122" y="291793"/>
                </a:lnTo>
                <a:cubicBezTo>
                  <a:pt x="782861" y="346751"/>
                  <a:pt x="766163" y="310495"/>
                  <a:pt x="811851" y="351614"/>
                </a:cubicBezTo>
                <a:cubicBezTo>
                  <a:pt x="829817" y="367784"/>
                  <a:pt x="843789" y="388386"/>
                  <a:pt x="863126" y="402889"/>
                </a:cubicBezTo>
                <a:cubicBezTo>
                  <a:pt x="945784" y="464882"/>
                  <a:pt x="857697" y="404447"/>
                  <a:pt x="922946" y="437072"/>
                </a:cubicBezTo>
                <a:cubicBezTo>
                  <a:pt x="981959" y="466579"/>
                  <a:pt x="911630" y="444926"/>
                  <a:pt x="982767" y="462709"/>
                </a:cubicBezTo>
                <a:cubicBezTo>
                  <a:pt x="1011253" y="459861"/>
                  <a:pt x="1039848" y="457947"/>
                  <a:pt x="1068225" y="454164"/>
                </a:cubicBezTo>
                <a:cubicBezTo>
                  <a:pt x="1091472" y="451064"/>
                  <a:pt x="1121928" y="442874"/>
                  <a:pt x="1145137" y="437072"/>
                </a:cubicBezTo>
                <a:cubicBezTo>
                  <a:pt x="1153683" y="422829"/>
                  <a:pt x="1165098" y="409953"/>
                  <a:pt x="1170774" y="394343"/>
                </a:cubicBezTo>
                <a:cubicBezTo>
                  <a:pt x="1176695" y="378059"/>
                  <a:pt x="1175561" y="359983"/>
                  <a:pt x="1179320" y="343068"/>
                </a:cubicBezTo>
                <a:cubicBezTo>
                  <a:pt x="1181274" y="334275"/>
                  <a:pt x="1185017" y="325977"/>
                  <a:pt x="1187866" y="317431"/>
                </a:cubicBezTo>
                <a:cubicBezTo>
                  <a:pt x="1190715" y="300339"/>
                  <a:pt x="1194688" y="283397"/>
                  <a:pt x="1196412" y="266156"/>
                </a:cubicBezTo>
                <a:cubicBezTo>
                  <a:pt x="1200390" y="226372"/>
                  <a:pt x="1194655" y="185147"/>
                  <a:pt x="1204957" y="146515"/>
                </a:cubicBezTo>
                <a:cubicBezTo>
                  <a:pt x="1207278" y="137811"/>
                  <a:pt x="1222538" y="141998"/>
                  <a:pt x="1230595" y="137969"/>
                </a:cubicBezTo>
                <a:cubicBezTo>
                  <a:pt x="1239781" y="133376"/>
                  <a:pt x="1247875" y="126848"/>
                  <a:pt x="1256232" y="120878"/>
                </a:cubicBezTo>
                <a:cubicBezTo>
                  <a:pt x="1285955" y="99647"/>
                  <a:pt x="1290780" y="90831"/>
                  <a:pt x="1324599" y="78149"/>
                </a:cubicBezTo>
                <a:cubicBezTo>
                  <a:pt x="1335596" y="74025"/>
                  <a:pt x="1347489" y="72830"/>
                  <a:pt x="1358782" y="69603"/>
                </a:cubicBezTo>
                <a:cubicBezTo>
                  <a:pt x="1367443" y="67128"/>
                  <a:pt x="1375873" y="63906"/>
                  <a:pt x="1384419" y="61057"/>
                </a:cubicBezTo>
                <a:cubicBezTo>
                  <a:pt x="1470315" y="67664"/>
                  <a:pt x="1484713" y="39453"/>
                  <a:pt x="1512606" y="95240"/>
                </a:cubicBezTo>
                <a:cubicBezTo>
                  <a:pt x="1516635" y="103297"/>
                  <a:pt x="1518303" y="112332"/>
                  <a:pt x="1521152" y="120878"/>
                </a:cubicBezTo>
                <a:cubicBezTo>
                  <a:pt x="1521280" y="121901"/>
                  <a:pt x="1541447" y="230372"/>
                  <a:pt x="1521152" y="240519"/>
                </a:cubicBezTo>
                <a:cubicBezTo>
                  <a:pt x="1506295" y="247947"/>
                  <a:pt x="1492508" y="223684"/>
                  <a:pt x="1478423" y="214881"/>
                </a:cubicBezTo>
                <a:cubicBezTo>
                  <a:pt x="1461772" y="204474"/>
                  <a:pt x="1432105" y="183726"/>
                  <a:pt x="1418602" y="172152"/>
                </a:cubicBezTo>
                <a:cubicBezTo>
                  <a:pt x="1361024" y="122799"/>
                  <a:pt x="1423994" y="167202"/>
                  <a:pt x="1367328" y="129423"/>
                </a:cubicBezTo>
                <a:cubicBezTo>
                  <a:pt x="1357918" y="91784"/>
                  <a:pt x="1348123" y="70086"/>
                  <a:pt x="1367328" y="26874"/>
                </a:cubicBezTo>
                <a:cubicBezTo>
                  <a:pt x="1370986" y="18642"/>
                  <a:pt x="1384419" y="21177"/>
                  <a:pt x="1392965" y="18328"/>
                </a:cubicBezTo>
                <a:cubicBezTo>
                  <a:pt x="1472726" y="21177"/>
                  <a:pt x="1552601" y="21735"/>
                  <a:pt x="1632247" y="26874"/>
                </a:cubicBezTo>
                <a:cubicBezTo>
                  <a:pt x="1641237" y="27454"/>
                  <a:pt x="1649223" y="32945"/>
                  <a:pt x="1657885" y="35420"/>
                </a:cubicBezTo>
                <a:cubicBezTo>
                  <a:pt x="1681880" y="42276"/>
                  <a:pt x="1710577" y="48107"/>
                  <a:pt x="1734797" y="52511"/>
                </a:cubicBezTo>
                <a:cubicBezTo>
                  <a:pt x="1782133" y="61118"/>
                  <a:pt x="1806013" y="62007"/>
                  <a:pt x="1854438" y="78149"/>
                </a:cubicBezTo>
                <a:cubicBezTo>
                  <a:pt x="1866523" y="82177"/>
                  <a:pt x="1877227" y="89543"/>
                  <a:pt x="1888621" y="95240"/>
                </a:cubicBezTo>
                <a:cubicBezTo>
                  <a:pt x="1897167" y="103786"/>
                  <a:pt x="1907554" y="110822"/>
                  <a:pt x="1914258" y="120878"/>
                </a:cubicBezTo>
                <a:cubicBezTo>
                  <a:pt x="1919255" y="128373"/>
                  <a:pt x="1918775" y="138458"/>
                  <a:pt x="1922804" y="146515"/>
                </a:cubicBezTo>
                <a:cubicBezTo>
                  <a:pt x="1930232" y="161371"/>
                  <a:pt x="1939896" y="175001"/>
                  <a:pt x="1948442" y="189244"/>
                </a:cubicBezTo>
                <a:cubicBezTo>
                  <a:pt x="1978617" y="340135"/>
                  <a:pt x="1931925" y="120141"/>
                  <a:pt x="1974079" y="274702"/>
                </a:cubicBezTo>
                <a:cubicBezTo>
                  <a:pt x="1977636" y="287744"/>
                  <a:pt x="1989823" y="376364"/>
                  <a:pt x="1991171" y="385797"/>
                </a:cubicBezTo>
                <a:cubicBezTo>
                  <a:pt x="1988322" y="553864"/>
                  <a:pt x="1993807" y="722280"/>
                  <a:pt x="1982625" y="889999"/>
                </a:cubicBezTo>
                <a:cubicBezTo>
                  <a:pt x="1982026" y="898987"/>
                  <a:pt x="1965995" y="898545"/>
                  <a:pt x="1956987" y="898545"/>
                </a:cubicBezTo>
                <a:cubicBezTo>
                  <a:pt x="1917005" y="898545"/>
                  <a:pt x="1877226" y="892848"/>
                  <a:pt x="1837346" y="889999"/>
                </a:cubicBezTo>
                <a:cubicBezTo>
                  <a:pt x="1791034" y="751059"/>
                  <a:pt x="1860595" y="965150"/>
                  <a:pt x="1794617" y="727629"/>
                </a:cubicBezTo>
                <a:cubicBezTo>
                  <a:pt x="1790511" y="712849"/>
                  <a:pt x="1782768" y="699317"/>
                  <a:pt x="1777526" y="684900"/>
                </a:cubicBezTo>
                <a:cubicBezTo>
                  <a:pt x="1771369" y="667968"/>
                  <a:pt x="1765383" y="650948"/>
                  <a:pt x="1760434" y="633625"/>
                </a:cubicBezTo>
                <a:cubicBezTo>
                  <a:pt x="1753981" y="611039"/>
                  <a:pt x="1743343" y="565259"/>
                  <a:pt x="1743343" y="565259"/>
                </a:cubicBezTo>
                <a:cubicBezTo>
                  <a:pt x="1746191" y="533924"/>
                  <a:pt x="1740593" y="500622"/>
                  <a:pt x="1751888" y="471255"/>
                </a:cubicBezTo>
                <a:cubicBezTo>
                  <a:pt x="1756461" y="459365"/>
                  <a:pt x="1774431" y="459338"/>
                  <a:pt x="1786072" y="454164"/>
                </a:cubicBezTo>
                <a:cubicBezTo>
                  <a:pt x="1827452" y="435773"/>
                  <a:pt x="1823300" y="438447"/>
                  <a:pt x="1862984" y="428526"/>
                </a:cubicBezTo>
                <a:cubicBezTo>
                  <a:pt x="1891470" y="431375"/>
                  <a:pt x="1921080" y="428653"/>
                  <a:pt x="1948442" y="437072"/>
                </a:cubicBezTo>
                <a:cubicBezTo>
                  <a:pt x="1959993" y="440626"/>
                  <a:pt x="1963586" y="456713"/>
                  <a:pt x="1974079" y="462709"/>
                </a:cubicBezTo>
                <a:cubicBezTo>
                  <a:pt x="1984277" y="468536"/>
                  <a:pt x="1996868" y="468406"/>
                  <a:pt x="2008262" y="471255"/>
                </a:cubicBezTo>
                <a:cubicBezTo>
                  <a:pt x="2034400" y="549669"/>
                  <a:pt x="1990710" y="427606"/>
                  <a:pt x="2042445" y="531076"/>
                </a:cubicBezTo>
                <a:cubicBezTo>
                  <a:pt x="2056166" y="558517"/>
                  <a:pt x="2076629" y="616534"/>
                  <a:pt x="2076629" y="616534"/>
                </a:cubicBezTo>
                <a:cubicBezTo>
                  <a:pt x="2098769" y="749383"/>
                  <a:pt x="2076629" y="594894"/>
                  <a:pt x="2076629" y="872907"/>
                </a:cubicBezTo>
                <a:cubicBezTo>
                  <a:pt x="2076629" y="964107"/>
                  <a:pt x="2079971" y="1055322"/>
                  <a:pt x="2085174" y="1146373"/>
                </a:cubicBezTo>
                <a:cubicBezTo>
                  <a:pt x="2086016" y="1161116"/>
                  <a:pt x="2101211" y="1188047"/>
                  <a:pt x="2110812" y="1197648"/>
                </a:cubicBezTo>
                <a:cubicBezTo>
                  <a:pt x="2123710" y="1210546"/>
                  <a:pt x="2139298" y="1220437"/>
                  <a:pt x="2153541" y="1231831"/>
                </a:cubicBezTo>
                <a:cubicBezTo>
                  <a:pt x="2156389" y="1240377"/>
                  <a:pt x="2155052" y="1251841"/>
                  <a:pt x="2162086" y="1257468"/>
                </a:cubicBezTo>
                <a:cubicBezTo>
                  <a:pt x="2171258" y="1264805"/>
                  <a:pt x="2185474" y="1261387"/>
                  <a:pt x="2196270" y="1266014"/>
                </a:cubicBezTo>
                <a:cubicBezTo>
                  <a:pt x="2205710" y="1270060"/>
                  <a:pt x="2212721" y="1278513"/>
                  <a:pt x="2221907" y="1283106"/>
                </a:cubicBezTo>
                <a:cubicBezTo>
                  <a:pt x="2239422" y="1291863"/>
                  <a:pt x="2274028" y="1296948"/>
                  <a:pt x="2290273" y="1300197"/>
                </a:cubicBezTo>
                <a:cubicBezTo>
                  <a:pt x="2352942" y="1297348"/>
                  <a:pt x="2416335" y="1301562"/>
                  <a:pt x="2478281" y="1291651"/>
                </a:cubicBezTo>
                <a:cubicBezTo>
                  <a:pt x="2490215" y="1289742"/>
                  <a:pt x="2492916" y="1271015"/>
                  <a:pt x="2503918" y="1266014"/>
                </a:cubicBezTo>
                <a:cubicBezTo>
                  <a:pt x="2525303" y="1256294"/>
                  <a:pt x="2549316" y="1253844"/>
                  <a:pt x="2572285" y="1248922"/>
                </a:cubicBezTo>
                <a:lnTo>
                  <a:pt x="2691926" y="1223285"/>
                </a:lnTo>
                <a:cubicBezTo>
                  <a:pt x="2703320" y="1209042"/>
                  <a:pt x="2716442" y="1196023"/>
                  <a:pt x="2726109" y="1180556"/>
                </a:cubicBezTo>
                <a:cubicBezTo>
                  <a:pt x="2730883" y="1172917"/>
                  <a:pt x="2734655" y="1163927"/>
                  <a:pt x="2734655" y="1154919"/>
                </a:cubicBezTo>
                <a:cubicBezTo>
                  <a:pt x="2734655" y="1095031"/>
                  <a:pt x="2731878" y="1035067"/>
                  <a:pt x="2726109" y="975457"/>
                </a:cubicBezTo>
                <a:cubicBezTo>
                  <a:pt x="2718008" y="891745"/>
                  <a:pt x="2720669" y="905536"/>
                  <a:pt x="2683380" y="855816"/>
                </a:cubicBezTo>
                <a:cubicBezTo>
                  <a:pt x="2680531" y="847270"/>
                  <a:pt x="2683573" y="832364"/>
                  <a:pt x="2674834" y="830179"/>
                </a:cubicBezTo>
                <a:cubicBezTo>
                  <a:pt x="2664870" y="827688"/>
                  <a:pt x="2658637" y="843224"/>
                  <a:pt x="2649197" y="847270"/>
                </a:cubicBezTo>
                <a:cubicBezTo>
                  <a:pt x="2638402" y="851897"/>
                  <a:pt x="2626408" y="852967"/>
                  <a:pt x="2615014" y="855816"/>
                </a:cubicBezTo>
                <a:lnTo>
                  <a:pt x="2580830" y="907091"/>
                </a:lnTo>
                <a:cubicBezTo>
                  <a:pt x="2575133" y="915637"/>
                  <a:pt x="2566987" y="922985"/>
                  <a:pt x="2563739" y="932728"/>
                </a:cubicBezTo>
                <a:lnTo>
                  <a:pt x="2555193" y="958365"/>
                </a:lnTo>
                <a:cubicBezTo>
                  <a:pt x="2552344" y="1003943"/>
                  <a:pt x="2552553" y="1049815"/>
                  <a:pt x="2546647" y="1095098"/>
                </a:cubicBezTo>
                <a:cubicBezTo>
                  <a:pt x="2543965" y="1115662"/>
                  <a:pt x="2534219" y="1134712"/>
                  <a:pt x="2529556" y="1154919"/>
                </a:cubicBezTo>
                <a:cubicBezTo>
                  <a:pt x="2525660" y="1171802"/>
                  <a:pt x="2523351" y="1189025"/>
                  <a:pt x="2521010" y="1206193"/>
                </a:cubicBezTo>
                <a:cubicBezTo>
                  <a:pt x="2514804" y="1251704"/>
                  <a:pt x="2503918" y="1342926"/>
                  <a:pt x="2503918" y="1342926"/>
                </a:cubicBezTo>
                <a:cubicBezTo>
                  <a:pt x="2506767" y="1405595"/>
                  <a:pt x="2505273" y="1468613"/>
                  <a:pt x="2512464" y="1530934"/>
                </a:cubicBezTo>
                <a:cubicBezTo>
                  <a:pt x="2513924" y="1543589"/>
                  <a:pt x="2524538" y="1553408"/>
                  <a:pt x="2529556" y="1565117"/>
                </a:cubicBezTo>
                <a:cubicBezTo>
                  <a:pt x="2533104" y="1573397"/>
                  <a:pt x="2532474" y="1583720"/>
                  <a:pt x="2538101" y="1590754"/>
                </a:cubicBezTo>
                <a:cubicBezTo>
                  <a:pt x="2544517" y="1598774"/>
                  <a:pt x="2554821" y="1602750"/>
                  <a:pt x="2563739" y="1607846"/>
                </a:cubicBezTo>
                <a:cubicBezTo>
                  <a:pt x="2616342" y="1637904"/>
                  <a:pt x="2579241" y="1615060"/>
                  <a:pt x="2640651" y="1633483"/>
                </a:cubicBezTo>
                <a:cubicBezTo>
                  <a:pt x="2655344" y="1637891"/>
                  <a:pt x="2669137" y="1644878"/>
                  <a:pt x="2683380" y="1650575"/>
                </a:cubicBezTo>
                <a:cubicBezTo>
                  <a:pt x="2765989" y="1647726"/>
                  <a:pt x="2848711" y="1647185"/>
                  <a:pt x="2931208" y="1642029"/>
                </a:cubicBezTo>
                <a:cubicBezTo>
                  <a:pt x="2955281" y="1640524"/>
                  <a:pt x="2967957" y="1625277"/>
                  <a:pt x="2982483" y="1607846"/>
                </a:cubicBezTo>
                <a:cubicBezTo>
                  <a:pt x="2989058" y="1599956"/>
                  <a:pt x="2992703" y="1589842"/>
                  <a:pt x="2999574" y="1582208"/>
                </a:cubicBezTo>
                <a:cubicBezTo>
                  <a:pt x="3018439" y="1561247"/>
                  <a:pt x="3034173" y="1535000"/>
                  <a:pt x="3059395" y="1522388"/>
                </a:cubicBezTo>
                <a:cubicBezTo>
                  <a:pt x="3080288" y="1511941"/>
                  <a:pt x="3101099" y="1503302"/>
                  <a:pt x="3119215" y="1488205"/>
                </a:cubicBezTo>
                <a:cubicBezTo>
                  <a:pt x="3128500" y="1480468"/>
                  <a:pt x="3136307" y="1471113"/>
                  <a:pt x="3144853" y="1462567"/>
                </a:cubicBezTo>
                <a:cubicBezTo>
                  <a:pt x="3150550" y="1451173"/>
                  <a:pt x="3159446" y="1440876"/>
                  <a:pt x="3161944" y="1428384"/>
                </a:cubicBezTo>
                <a:cubicBezTo>
                  <a:pt x="3168114" y="1397531"/>
                  <a:pt x="3166332" y="1365568"/>
                  <a:pt x="3170490" y="1334380"/>
                </a:cubicBezTo>
                <a:cubicBezTo>
                  <a:pt x="3172042" y="1322738"/>
                  <a:pt x="3173783" y="1310702"/>
                  <a:pt x="3179036" y="1300197"/>
                </a:cubicBezTo>
                <a:cubicBezTo>
                  <a:pt x="3185406" y="1287458"/>
                  <a:pt x="3193731" y="1275132"/>
                  <a:pt x="3204673" y="1266014"/>
                </a:cubicBezTo>
                <a:cubicBezTo>
                  <a:pt x="3211593" y="1260247"/>
                  <a:pt x="3221765" y="1260317"/>
                  <a:pt x="3230311" y="1257468"/>
                </a:cubicBezTo>
                <a:cubicBezTo>
                  <a:pt x="3263163" y="1232830"/>
                  <a:pt x="3270514" y="1229834"/>
                  <a:pt x="3298677" y="1197648"/>
                </a:cubicBezTo>
                <a:cubicBezTo>
                  <a:pt x="3337023" y="1153824"/>
                  <a:pt x="3306184" y="1169509"/>
                  <a:pt x="3349952" y="1154919"/>
                </a:cubicBezTo>
                <a:cubicBezTo>
                  <a:pt x="3361346" y="1146373"/>
                  <a:pt x="3372545" y="1137560"/>
                  <a:pt x="3384135" y="1129281"/>
                </a:cubicBezTo>
                <a:cubicBezTo>
                  <a:pt x="3392492" y="1123311"/>
                  <a:pt x="3403009" y="1119919"/>
                  <a:pt x="3409772" y="1112190"/>
                </a:cubicBezTo>
                <a:cubicBezTo>
                  <a:pt x="3423299" y="1096731"/>
                  <a:pt x="3443956" y="1060915"/>
                  <a:pt x="3443956" y="1060915"/>
                </a:cubicBezTo>
                <a:cubicBezTo>
                  <a:pt x="3446804" y="1052369"/>
                  <a:pt x="3443891" y="1037927"/>
                  <a:pt x="3452501" y="1035278"/>
                </a:cubicBezTo>
                <a:cubicBezTo>
                  <a:pt x="3485286" y="1025190"/>
                  <a:pt x="3520984" y="1030740"/>
                  <a:pt x="3555051" y="1026732"/>
                </a:cubicBezTo>
                <a:cubicBezTo>
                  <a:pt x="3569477" y="1025035"/>
                  <a:pt x="3583453" y="1020574"/>
                  <a:pt x="3597780" y="1018186"/>
                </a:cubicBezTo>
                <a:cubicBezTo>
                  <a:pt x="3617648" y="1014875"/>
                  <a:pt x="3637660" y="1012489"/>
                  <a:pt x="3657600" y="1009640"/>
                </a:cubicBezTo>
                <a:lnTo>
                  <a:pt x="3717421" y="1018186"/>
                </a:lnTo>
                <a:cubicBezTo>
                  <a:pt x="3734547" y="1020821"/>
                  <a:pt x="3768696" y="1026732"/>
                  <a:pt x="3768696" y="1026732"/>
                </a:cubicBezTo>
              </a:path>
            </a:pathLst>
          </a:cu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0" name="Freeform 329"/>
          <p:cNvSpPr/>
          <p:nvPr/>
        </p:nvSpPr>
        <p:spPr>
          <a:xfrm>
            <a:off x="3503776" y="2307364"/>
            <a:ext cx="2695409" cy="724715"/>
          </a:xfrm>
          <a:custGeom>
            <a:avLst/>
            <a:gdLst>
              <a:gd name="connsiteX0" fmla="*/ 0 w 2695409"/>
              <a:gd name="connsiteY0" fmla="*/ 367470 h 724715"/>
              <a:gd name="connsiteX1" fmla="*/ 51274 w 2695409"/>
              <a:gd name="connsiteY1" fmla="*/ 299103 h 724715"/>
              <a:gd name="connsiteX2" fmla="*/ 350377 w 2695409"/>
              <a:gd name="connsiteY2" fmla="*/ 230737 h 724715"/>
              <a:gd name="connsiteX3" fmla="*/ 658026 w 2695409"/>
              <a:gd name="connsiteY3" fmla="*/ 239283 h 724715"/>
              <a:gd name="connsiteX4" fmla="*/ 683663 w 2695409"/>
              <a:gd name="connsiteY4" fmla="*/ 256374 h 724715"/>
              <a:gd name="connsiteX5" fmla="*/ 709301 w 2695409"/>
              <a:gd name="connsiteY5" fmla="*/ 264920 h 724715"/>
              <a:gd name="connsiteX6" fmla="*/ 734938 w 2695409"/>
              <a:gd name="connsiteY6" fmla="*/ 290557 h 724715"/>
              <a:gd name="connsiteX7" fmla="*/ 760575 w 2695409"/>
              <a:gd name="connsiteY7" fmla="*/ 358924 h 724715"/>
              <a:gd name="connsiteX8" fmla="*/ 794759 w 2695409"/>
              <a:gd name="connsiteY8" fmla="*/ 376015 h 724715"/>
              <a:gd name="connsiteX9" fmla="*/ 940037 w 2695409"/>
              <a:gd name="connsiteY9" fmla="*/ 401653 h 724715"/>
              <a:gd name="connsiteX10" fmla="*/ 1051132 w 2695409"/>
              <a:gd name="connsiteY10" fmla="*/ 393107 h 724715"/>
              <a:gd name="connsiteX11" fmla="*/ 1102407 w 2695409"/>
              <a:gd name="connsiteY11" fmla="*/ 358924 h 724715"/>
              <a:gd name="connsiteX12" fmla="*/ 1102407 w 2695409"/>
              <a:gd name="connsiteY12" fmla="*/ 247829 h 724715"/>
              <a:gd name="connsiteX13" fmla="*/ 1085316 w 2695409"/>
              <a:gd name="connsiteY13" fmla="*/ 162371 h 724715"/>
              <a:gd name="connsiteX14" fmla="*/ 1068224 w 2695409"/>
              <a:gd name="connsiteY14" fmla="*/ 136733 h 724715"/>
              <a:gd name="connsiteX15" fmla="*/ 1016949 w 2695409"/>
              <a:gd name="connsiteY15" fmla="*/ 102550 h 724715"/>
              <a:gd name="connsiteX16" fmla="*/ 982766 w 2695409"/>
              <a:gd name="connsiteY16" fmla="*/ 94004 h 724715"/>
              <a:gd name="connsiteX17" fmla="*/ 922945 w 2695409"/>
              <a:gd name="connsiteY17" fmla="*/ 59821 h 724715"/>
              <a:gd name="connsiteX18" fmla="*/ 888762 w 2695409"/>
              <a:gd name="connsiteY18" fmla="*/ 51275 h 724715"/>
              <a:gd name="connsiteX19" fmla="*/ 803304 w 2695409"/>
              <a:gd name="connsiteY19" fmla="*/ 59821 h 724715"/>
              <a:gd name="connsiteX20" fmla="*/ 786213 w 2695409"/>
              <a:gd name="connsiteY20" fmla="*/ 85458 h 724715"/>
              <a:gd name="connsiteX21" fmla="*/ 752030 w 2695409"/>
              <a:gd name="connsiteY21" fmla="*/ 196554 h 724715"/>
              <a:gd name="connsiteX22" fmla="*/ 734938 w 2695409"/>
              <a:gd name="connsiteY22" fmla="*/ 239283 h 724715"/>
              <a:gd name="connsiteX23" fmla="*/ 734938 w 2695409"/>
              <a:gd name="connsiteY23" fmla="*/ 358924 h 724715"/>
              <a:gd name="connsiteX24" fmla="*/ 760575 w 2695409"/>
              <a:gd name="connsiteY24" fmla="*/ 367470 h 724715"/>
              <a:gd name="connsiteX25" fmla="*/ 803304 w 2695409"/>
              <a:gd name="connsiteY25" fmla="*/ 384561 h 724715"/>
              <a:gd name="connsiteX26" fmla="*/ 914400 w 2695409"/>
              <a:gd name="connsiteY26" fmla="*/ 401653 h 724715"/>
              <a:gd name="connsiteX27" fmla="*/ 991312 w 2695409"/>
              <a:gd name="connsiteY27" fmla="*/ 418744 h 724715"/>
              <a:gd name="connsiteX28" fmla="*/ 1153682 w 2695409"/>
              <a:gd name="connsiteY28" fmla="*/ 435836 h 724715"/>
              <a:gd name="connsiteX29" fmla="*/ 1204957 w 2695409"/>
              <a:gd name="connsiteY29" fmla="*/ 418744 h 724715"/>
              <a:gd name="connsiteX30" fmla="*/ 1230594 w 2695409"/>
              <a:gd name="connsiteY30" fmla="*/ 401653 h 724715"/>
              <a:gd name="connsiteX31" fmla="*/ 1264777 w 2695409"/>
              <a:gd name="connsiteY31" fmla="*/ 393107 h 724715"/>
              <a:gd name="connsiteX32" fmla="*/ 1324598 w 2695409"/>
              <a:gd name="connsiteY32" fmla="*/ 376015 h 724715"/>
              <a:gd name="connsiteX33" fmla="*/ 1410056 w 2695409"/>
              <a:gd name="connsiteY33" fmla="*/ 367470 h 724715"/>
              <a:gd name="connsiteX34" fmla="*/ 1461331 w 2695409"/>
              <a:gd name="connsiteY34" fmla="*/ 350378 h 724715"/>
              <a:gd name="connsiteX35" fmla="*/ 1512605 w 2695409"/>
              <a:gd name="connsiteY35" fmla="*/ 341832 h 724715"/>
              <a:gd name="connsiteX36" fmla="*/ 1572426 w 2695409"/>
              <a:gd name="connsiteY36" fmla="*/ 324741 h 724715"/>
              <a:gd name="connsiteX37" fmla="*/ 1734796 w 2695409"/>
              <a:gd name="connsiteY37" fmla="*/ 333286 h 724715"/>
              <a:gd name="connsiteX38" fmla="*/ 1854437 w 2695409"/>
              <a:gd name="connsiteY38" fmla="*/ 324741 h 724715"/>
              <a:gd name="connsiteX39" fmla="*/ 1880074 w 2695409"/>
              <a:gd name="connsiteY39" fmla="*/ 333286 h 724715"/>
              <a:gd name="connsiteX40" fmla="*/ 1982624 w 2695409"/>
              <a:gd name="connsiteY40" fmla="*/ 341832 h 724715"/>
              <a:gd name="connsiteX41" fmla="*/ 2025353 w 2695409"/>
              <a:gd name="connsiteY41" fmla="*/ 350378 h 724715"/>
              <a:gd name="connsiteX42" fmla="*/ 2093719 w 2695409"/>
              <a:gd name="connsiteY42" fmla="*/ 376015 h 724715"/>
              <a:gd name="connsiteX43" fmla="*/ 2179177 w 2695409"/>
              <a:gd name="connsiteY43" fmla="*/ 384561 h 724715"/>
              <a:gd name="connsiteX44" fmla="*/ 2204815 w 2695409"/>
              <a:gd name="connsiteY44" fmla="*/ 393107 h 724715"/>
              <a:gd name="connsiteX45" fmla="*/ 2247544 w 2695409"/>
              <a:gd name="connsiteY45" fmla="*/ 401653 h 724715"/>
              <a:gd name="connsiteX46" fmla="*/ 2273181 w 2695409"/>
              <a:gd name="connsiteY46" fmla="*/ 418744 h 724715"/>
              <a:gd name="connsiteX47" fmla="*/ 2298818 w 2695409"/>
              <a:gd name="connsiteY47" fmla="*/ 427290 h 724715"/>
              <a:gd name="connsiteX48" fmla="*/ 2350093 w 2695409"/>
              <a:gd name="connsiteY48" fmla="*/ 452928 h 724715"/>
              <a:gd name="connsiteX49" fmla="*/ 2392822 w 2695409"/>
              <a:gd name="connsiteY49" fmla="*/ 435836 h 724715"/>
              <a:gd name="connsiteX50" fmla="*/ 2435551 w 2695409"/>
              <a:gd name="connsiteY50" fmla="*/ 427290 h 724715"/>
              <a:gd name="connsiteX51" fmla="*/ 2461188 w 2695409"/>
              <a:gd name="connsiteY51" fmla="*/ 418744 h 724715"/>
              <a:gd name="connsiteX52" fmla="*/ 2486826 w 2695409"/>
              <a:gd name="connsiteY52" fmla="*/ 367470 h 724715"/>
              <a:gd name="connsiteX53" fmla="*/ 2512463 w 2695409"/>
              <a:gd name="connsiteY53" fmla="*/ 316195 h 724715"/>
              <a:gd name="connsiteX54" fmla="*/ 2512463 w 2695409"/>
              <a:gd name="connsiteY54" fmla="*/ 170916 h 724715"/>
              <a:gd name="connsiteX55" fmla="*/ 2495372 w 2695409"/>
              <a:gd name="connsiteY55" fmla="*/ 136733 h 724715"/>
              <a:gd name="connsiteX56" fmla="*/ 2486826 w 2695409"/>
              <a:gd name="connsiteY56" fmla="*/ 102550 h 724715"/>
              <a:gd name="connsiteX57" fmla="*/ 2461188 w 2695409"/>
              <a:gd name="connsiteY57" fmla="*/ 68367 h 724715"/>
              <a:gd name="connsiteX58" fmla="*/ 2444097 w 2695409"/>
              <a:gd name="connsiteY58" fmla="*/ 42729 h 724715"/>
              <a:gd name="connsiteX59" fmla="*/ 2418460 w 2695409"/>
              <a:gd name="connsiteY59" fmla="*/ 25638 h 724715"/>
              <a:gd name="connsiteX60" fmla="*/ 2392822 w 2695409"/>
              <a:gd name="connsiteY60" fmla="*/ 0 h 724715"/>
              <a:gd name="connsiteX61" fmla="*/ 2350093 w 2695409"/>
              <a:gd name="connsiteY61" fmla="*/ 8546 h 724715"/>
              <a:gd name="connsiteX62" fmla="*/ 2290273 w 2695409"/>
              <a:gd name="connsiteY62" fmla="*/ 59821 h 724715"/>
              <a:gd name="connsiteX63" fmla="*/ 2238998 w 2695409"/>
              <a:gd name="connsiteY63" fmla="*/ 85458 h 724715"/>
              <a:gd name="connsiteX64" fmla="*/ 2221906 w 2695409"/>
              <a:gd name="connsiteY64" fmla="*/ 111096 h 724715"/>
              <a:gd name="connsiteX65" fmla="*/ 2196269 w 2695409"/>
              <a:gd name="connsiteY65" fmla="*/ 128187 h 724715"/>
              <a:gd name="connsiteX66" fmla="*/ 2153540 w 2695409"/>
              <a:gd name="connsiteY66" fmla="*/ 222191 h 724715"/>
              <a:gd name="connsiteX67" fmla="*/ 2162086 w 2695409"/>
              <a:gd name="connsiteY67" fmla="*/ 367470 h 724715"/>
              <a:gd name="connsiteX68" fmla="*/ 2196269 w 2695409"/>
              <a:gd name="connsiteY68" fmla="*/ 393107 h 724715"/>
              <a:gd name="connsiteX69" fmla="*/ 2281727 w 2695409"/>
              <a:gd name="connsiteY69" fmla="*/ 444382 h 724715"/>
              <a:gd name="connsiteX70" fmla="*/ 2324456 w 2695409"/>
              <a:gd name="connsiteY70" fmla="*/ 435836 h 724715"/>
              <a:gd name="connsiteX71" fmla="*/ 2350093 w 2695409"/>
              <a:gd name="connsiteY71" fmla="*/ 418744 h 724715"/>
              <a:gd name="connsiteX72" fmla="*/ 2375731 w 2695409"/>
              <a:gd name="connsiteY72" fmla="*/ 410199 h 724715"/>
              <a:gd name="connsiteX73" fmla="*/ 2392822 w 2695409"/>
              <a:gd name="connsiteY73" fmla="*/ 376015 h 724715"/>
              <a:gd name="connsiteX74" fmla="*/ 2435551 w 2695409"/>
              <a:gd name="connsiteY74" fmla="*/ 316195 h 724715"/>
              <a:gd name="connsiteX75" fmla="*/ 2452643 w 2695409"/>
              <a:gd name="connsiteY75" fmla="*/ 264920 h 724715"/>
              <a:gd name="connsiteX76" fmla="*/ 2461188 w 2695409"/>
              <a:gd name="connsiteY76" fmla="*/ 111096 h 724715"/>
              <a:gd name="connsiteX77" fmla="*/ 2478280 w 2695409"/>
              <a:gd name="connsiteY77" fmla="*/ 85458 h 724715"/>
              <a:gd name="connsiteX78" fmla="*/ 2486826 w 2695409"/>
              <a:gd name="connsiteY78" fmla="*/ 51275 h 724715"/>
              <a:gd name="connsiteX79" fmla="*/ 2495372 w 2695409"/>
              <a:gd name="connsiteY79" fmla="*/ 25638 h 724715"/>
              <a:gd name="connsiteX80" fmla="*/ 2392822 w 2695409"/>
              <a:gd name="connsiteY80" fmla="*/ 25638 h 724715"/>
              <a:gd name="connsiteX81" fmla="*/ 2341547 w 2695409"/>
              <a:gd name="connsiteY81" fmla="*/ 59821 h 724715"/>
              <a:gd name="connsiteX82" fmla="*/ 2333002 w 2695409"/>
              <a:gd name="connsiteY82" fmla="*/ 85458 h 724715"/>
              <a:gd name="connsiteX83" fmla="*/ 2307364 w 2695409"/>
              <a:gd name="connsiteY83" fmla="*/ 145279 h 724715"/>
              <a:gd name="connsiteX84" fmla="*/ 2298818 w 2695409"/>
              <a:gd name="connsiteY84" fmla="*/ 196554 h 724715"/>
              <a:gd name="connsiteX85" fmla="*/ 2290273 w 2695409"/>
              <a:gd name="connsiteY85" fmla="*/ 222191 h 724715"/>
              <a:gd name="connsiteX86" fmla="*/ 2281727 w 2695409"/>
              <a:gd name="connsiteY86" fmla="*/ 358924 h 724715"/>
              <a:gd name="connsiteX87" fmla="*/ 2290273 w 2695409"/>
              <a:gd name="connsiteY87" fmla="*/ 487111 h 724715"/>
              <a:gd name="connsiteX88" fmla="*/ 2298818 w 2695409"/>
              <a:gd name="connsiteY88" fmla="*/ 512748 h 724715"/>
              <a:gd name="connsiteX89" fmla="*/ 2324456 w 2695409"/>
              <a:gd name="connsiteY89" fmla="*/ 581115 h 724715"/>
              <a:gd name="connsiteX90" fmla="*/ 2350093 w 2695409"/>
              <a:gd name="connsiteY90" fmla="*/ 640935 h 724715"/>
              <a:gd name="connsiteX91" fmla="*/ 2367185 w 2695409"/>
              <a:gd name="connsiteY91" fmla="*/ 666572 h 724715"/>
              <a:gd name="connsiteX92" fmla="*/ 2392822 w 2695409"/>
              <a:gd name="connsiteY92" fmla="*/ 675118 h 724715"/>
              <a:gd name="connsiteX93" fmla="*/ 2444097 w 2695409"/>
              <a:gd name="connsiteY93" fmla="*/ 700756 h 724715"/>
              <a:gd name="connsiteX94" fmla="*/ 2512463 w 2695409"/>
              <a:gd name="connsiteY94" fmla="*/ 717847 h 724715"/>
              <a:gd name="connsiteX95" fmla="*/ 2632104 w 2695409"/>
              <a:gd name="connsiteY95" fmla="*/ 692210 h 724715"/>
              <a:gd name="connsiteX96" fmla="*/ 2691925 w 2695409"/>
              <a:gd name="connsiteY96" fmla="*/ 675118 h 724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</a:cxnLst>
            <a:rect l="l" t="t" r="r" b="b"/>
            <a:pathLst>
              <a:path w="2695409" h="724715">
                <a:moveTo>
                  <a:pt x="0" y="367470"/>
                </a:moveTo>
                <a:cubicBezTo>
                  <a:pt x="17091" y="344681"/>
                  <a:pt x="26600" y="313338"/>
                  <a:pt x="51274" y="299103"/>
                </a:cubicBezTo>
                <a:cubicBezTo>
                  <a:pt x="168622" y="231402"/>
                  <a:pt x="228644" y="238853"/>
                  <a:pt x="350377" y="230737"/>
                </a:cubicBezTo>
                <a:cubicBezTo>
                  <a:pt x="452927" y="233586"/>
                  <a:pt x="555739" y="231415"/>
                  <a:pt x="658026" y="239283"/>
                </a:cubicBezTo>
                <a:cubicBezTo>
                  <a:pt x="668266" y="240071"/>
                  <a:pt x="674477" y="251781"/>
                  <a:pt x="683663" y="256374"/>
                </a:cubicBezTo>
                <a:cubicBezTo>
                  <a:pt x="691720" y="260403"/>
                  <a:pt x="700755" y="262071"/>
                  <a:pt x="709301" y="264920"/>
                </a:cubicBezTo>
                <a:cubicBezTo>
                  <a:pt x="717847" y="273466"/>
                  <a:pt x="729533" y="279747"/>
                  <a:pt x="734938" y="290557"/>
                </a:cubicBezTo>
                <a:cubicBezTo>
                  <a:pt x="752327" y="325335"/>
                  <a:pt x="730598" y="333944"/>
                  <a:pt x="760575" y="358924"/>
                </a:cubicBezTo>
                <a:cubicBezTo>
                  <a:pt x="770362" y="367080"/>
                  <a:pt x="782673" y="371986"/>
                  <a:pt x="794759" y="376015"/>
                </a:cubicBezTo>
                <a:cubicBezTo>
                  <a:pt x="853132" y="395472"/>
                  <a:pt x="878233" y="394786"/>
                  <a:pt x="940037" y="401653"/>
                </a:cubicBezTo>
                <a:cubicBezTo>
                  <a:pt x="977069" y="398804"/>
                  <a:pt x="1015214" y="402559"/>
                  <a:pt x="1051132" y="393107"/>
                </a:cubicBezTo>
                <a:cubicBezTo>
                  <a:pt x="1070997" y="387879"/>
                  <a:pt x="1102407" y="358924"/>
                  <a:pt x="1102407" y="358924"/>
                </a:cubicBezTo>
                <a:cubicBezTo>
                  <a:pt x="1116836" y="301210"/>
                  <a:pt x="1113070" y="333133"/>
                  <a:pt x="1102407" y="247829"/>
                </a:cubicBezTo>
                <a:cubicBezTo>
                  <a:pt x="1099783" y="226840"/>
                  <a:pt x="1097012" y="185764"/>
                  <a:pt x="1085316" y="162371"/>
                </a:cubicBezTo>
                <a:cubicBezTo>
                  <a:pt x="1080723" y="153184"/>
                  <a:pt x="1075954" y="143497"/>
                  <a:pt x="1068224" y="136733"/>
                </a:cubicBezTo>
                <a:cubicBezTo>
                  <a:pt x="1052765" y="123206"/>
                  <a:pt x="1036877" y="107532"/>
                  <a:pt x="1016949" y="102550"/>
                </a:cubicBezTo>
                <a:lnTo>
                  <a:pt x="982766" y="94004"/>
                </a:lnTo>
                <a:cubicBezTo>
                  <a:pt x="961514" y="79836"/>
                  <a:pt x="947728" y="69115"/>
                  <a:pt x="922945" y="59821"/>
                </a:cubicBezTo>
                <a:cubicBezTo>
                  <a:pt x="911948" y="55697"/>
                  <a:pt x="900156" y="54124"/>
                  <a:pt x="888762" y="51275"/>
                </a:cubicBezTo>
                <a:cubicBezTo>
                  <a:pt x="860276" y="54124"/>
                  <a:pt x="830463" y="50768"/>
                  <a:pt x="803304" y="59821"/>
                </a:cubicBezTo>
                <a:cubicBezTo>
                  <a:pt x="793560" y="63069"/>
                  <a:pt x="790806" y="76272"/>
                  <a:pt x="786213" y="85458"/>
                </a:cubicBezTo>
                <a:cubicBezTo>
                  <a:pt x="762566" y="132752"/>
                  <a:pt x="769520" y="139712"/>
                  <a:pt x="752030" y="196554"/>
                </a:cubicBezTo>
                <a:cubicBezTo>
                  <a:pt x="747519" y="211216"/>
                  <a:pt x="740635" y="225040"/>
                  <a:pt x="734938" y="239283"/>
                </a:cubicBezTo>
                <a:cubicBezTo>
                  <a:pt x="728240" y="279469"/>
                  <a:pt x="716789" y="318087"/>
                  <a:pt x="734938" y="358924"/>
                </a:cubicBezTo>
                <a:cubicBezTo>
                  <a:pt x="738596" y="367156"/>
                  <a:pt x="752141" y="364307"/>
                  <a:pt x="760575" y="367470"/>
                </a:cubicBezTo>
                <a:cubicBezTo>
                  <a:pt x="774938" y="372856"/>
                  <a:pt x="788329" y="381233"/>
                  <a:pt x="803304" y="384561"/>
                </a:cubicBezTo>
                <a:cubicBezTo>
                  <a:pt x="839880" y="392689"/>
                  <a:pt x="877368" y="395956"/>
                  <a:pt x="914400" y="401653"/>
                </a:cubicBezTo>
                <a:cubicBezTo>
                  <a:pt x="952568" y="414376"/>
                  <a:pt x="938667" y="411224"/>
                  <a:pt x="991312" y="418744"/>
                </a:cubicBezTo>
                <a:cubicBezTo>
                  <a:pt x="1056678" y="428082"/>
                  <a:pt x="1083690" y="429473"/>
                  <a:pt x="1153682" y="435836"/>
                </a:cubicBezTo>
                <a:cubicBezTo>
                  <a:pt x="1170774" y="430139"/>
                  <a:pt x="1188494" y="426061"/>
                  <a:pt x="1204957" y="418744"/>
                </a:cubicBezTo>
                <a:cubicBezTo>
                  <a:pt x="1214342" y="414573"/>
                  <a:pt x="1221154" y="405699"/>
                  <a:pt x="1230594" y="401653"/>
                </a:cubicBezTo>
                <a:cubicBezTo>
                  <a:pt x="1241389" y="397026"/>
                  <a:pt x="1253484" y="396334"/>
                  <a:pt x="1264777" y="393107"/>
                </a:cubicBezTo>
                <a:cubicBezTo>
                  <a:pt x="1289124" y="386151"/>
                  <a:pt x="1297887" y="379831"/>
                  <a:pt x="1324598" y="376015"/>
                </a:cubicBezTo>
                <a:cubicBezTo>
                  <a:pt x="1352938" y="371967"/>
                  <a:pt x="1381570" y="370318"/>
                  <a:pt x="1410056" y="367470"/>
                </a:cubicBezTo>
                <a:cubicBezTo>
                  <a:pt x="1427148" y="361773"/>
                  <a:pt x="1443853" y="354748"/>
                  <a:pt x="1461331" y="350378"/>
                </a:cubicBezTo>
                <a:cubicBezTo>
                  <a:pt x="1478141" y="346175"/>
                  <a:pt x="1495614" y="345230"/>
                  <a:pt x="1512605" y="341832"/>
                </a:cubicBezTo>
                <a:cubicBezTo>
                  <a:pt x="1539426" y="336468"/>
                  <a:pt x="1547995" y="332884"/>
                  <a:pt x="1572426" y="324741"/>
                </a:cubicBezTo>
                <a:cubicBezTo>
                  <a:pt x="1626549" y="327589"/>
                  <a:pt x="1680598" y="333286"/>
                  <a:pt x="1734796" y="333286"/>
                </a:cubicBezTo>
                <a:cubicBezTo>
                  <a:pt x="1774778" y="333286"/>
                  <a:pt x="1814455" y="324741"/>
                  <a:pt x="1854437" y="324741"/>
                </a:cubicBezTo>
                <a:cubicBezTo>
                  <a:pt x="1863445" y="324741"/>
                  <a:pt x="1871145" y="332096"/>
                  <a:pt x="1880074" y="333286"/>
                </a:cubicBezTo>
                <a:cubicBezTo>
                  <a:pt x="1914075" y="337819"/>
                  <a:pt x="1948441" y="338983"/>
                  <a:pt x="1982624" y="341832"/>
                </a:cubicBezTo>
                <a:cubicBezTo>
                  <a:pt x="1996867" y="344681"/>
                  <a:pt x="2011441" y="346204"/>
                  <a:pt x="2025353" y="350378"/>
                </a:cubicBezTo>
                <a:cubicBezTo>
                  <a:pt x="2027365" y="350982"/>
                  <a:pt x="2082349" y="374266"/>
                  <a:pt x="2093719" y="376015"/>
                </a:cubicBezTo>
                <a:cubicBezTo>
                  <a:pt x="2122014" y="380368"/>
                  <a:pt x="2150691" y="381712"/>
                  <a:pt x="2179177" y="384561"/>
                </a:cubicBezTo>
                <a:cubicBezTo>
                  <a:pt x="2187723" y="387410"/>
                  <a:pt x="2196076" y="390922"/>
                  <a:pt x="2204815" y="393107"/>
                </a:cubicBezTo>
                <a:cubicBezTo>
                  <a:pt x="2218906" y="396630"/>
                  <a:pt x="2233944" y="396553"/>
                  <a:pt x="2247544" y="401653"/>
                </a:cubicBezTo>
                <a:cubicBezTo>
                  <a:pt x="2257161" y="405259"/>
                  <a:pt x="2263995" y="414151"/>
                  <a:pt x="2273181" y="418744"/>
                </a:cubicBezTo>
                <a:cubicBezTo>
                  <a:pt x="2281238" y="422772"/>
                  <a:pt x="2290761" y="423261"/>
                  <a:pt x="2298818" y="427290"/>
                </a:cubicBezTo>
                <a:cubicBezTo>
                  <a:pt x="2365083" y="460423"/>
                  <a:pt x="2285655" y="431448"/>
                  <a:pt x="2350093" y="452928"/>
                </a:cubicBezTo>
                <a:cubicBezTo>
                  <a:pt x="2364336" y="447231"/>
                  <a:pt x="2378129" y="440244"/>
                  <a:pt x="2392822" y="435836"/>
                </a:cubicBezTo>
                <a:cubicBezTo>
                  <a:pt x="2406734" y="431662"/>
                  <a:pt x="2421460" y="430813"/>
                  <a:pt x="2435551" y="427290"/>
                </a:cubicBezTo>
                <a:cubicBezTo>
                  <a:pt x="2444290" y="425105"/>
                  <a:pt x="2452642" y="421593"/>
                  <a:pt x="2461188" y="418744"/>
                </a:cubicBezTo>
                <a:cubicBezTo>
                  <a:pt x="2469734" y="401653"/>
                  <a:pt x="2477546" y="384174"/>
                  <a:pt x="2486826" y="367470"/>
                </a:cubicBezTo>
                <a:cubicBezTo>
                  <a:pt x="2514434" y="317775"/>
                  <a:pt x="2495827" y="366101"/>
                  <a:pt x="2512463" y="316195"/>
                </a:cubicBezTo>
                <a:cubicBezTo>
                  <a:pt x="2523144" y="252113"/>
                  <a:pt x="2528095" y="249076"/>
                  <a:pt x="2512463" y="170916"/>
                </a:cubicBezTo>
                <a:cubicBezTo>
                  <a:pt x="2509965" y="158424"/>
                  <a:pt x="2499845" y="148661"/>
                  <a:pt x="2495372" y="136733"/>
                </a:cubicBezTo>
                <a:cubicBezTo>
                  <a:pt x="2491248" y="125736"/>
                  <a:pt x="2492079" y="113055"/>
                  <a:pt x="2486826" y="102550"/>
                </a:cubicBezTo>
                <a:cubicBezTo>
                  <a:pt x="2480456" y="89811"/>
                  <a:pt x="2469467" y="79957"/>
                  <a:pt x="2461188" y="68367"/>
                </a:cubicBezTo>
                <a:cubicBezTo>
                  <a:pt x="2455218" y="60009"/>
                  <a:pt x="2451359" y="49992"/>
                  <a:pt x="2444097" y="42729"/>
                </a:cubicBezTo>
                <a:cubicBezTo>
                  <a:pt x="2436835" y="35467"/>
                  <a:pt x="2426350" y="32213"/>
                  <a:pt x="2418460" y="25638"/>
                </a:cubicBezTo>
                <a:cubicBezTo>
                  <a:pt x="2409175" y="17901"/>
                  <a:pt x="2401368" y="8546"/>
                  <a:pt x="2392822" y="0"/>
                </a:cubicBezTo>
                <a:cubicBezTo>
                  <a:pt x="2378579" y="2849"/>
                  <a:pt x="2363693" y="3446"/>
                  <a:pt x="2350093" y="8546"/>
                </a:cubicBezTo>
                <a:cubicBezTo>
                  <a:pt x="2326842" y="17265"/>
                  <a:pt x="2306939" y="45536"/>
                  <a:pt x="2290273" y="59821"/>
                </a:cubicBezTo>
                <a:cubicBezTo>
                  <a:pt x="2269188" y="77894"/>
                  <a:pt x="2263813" y="77187"/>
                  <a:pt x="2238998" y="85458"/>
                </a:cubicBezTo>
                <a:cubicBezTo>
                  <a:pt x="2233301" y="94004"/>
                  <a:pt x="2229169" y="103833"/>
                  <a:pt x="2221906" y="111096"/>
                </a:cubicBezTo>
                <a:cubicBezTo>
                  <a:pt x="2214644" y="118358"/>
                  <a:pt x="2202159" y="119773"/>
                  <a:pt x="2196269" y="128187"/>
                </a:cubicBezTo>
                <a:cubicBezTo>
                  <a:pt x="2171954" y="162923"/>
                  <a:pt x="2165230" y="187122"/>
                  <a:pt x="2153540" y="222191"/>
                </a:cubicBezTo>
                <a:cubicBezTo>
                  <a:pt x="2156389" y="270617"/>
                  <a:pt x="2150321" y="320408"/>
                  <a:pt x="2162086" y="367470"/>
                </a:cubicBezTo>
                <a:cubicBezTo>
                  <a:pt x="2165540" y="381288"/>
                  <a:pt x="2184601" y="384939"/>
                  <a:pt x="2196269" y="393107"/>
                </a:cubicBezTo>
                <a:cubicBezTo>
                  <a:pt x="2247830" y="429200"/>
                  <a:pt x="2235567" y="421301"/>
                  <a:pt x="2281727" y="444382"/>
                </a:cubicBezTo>
                <a:cubicBezTo>
                  <a:pt x="2295970" y="441533"/>
                  <a:pt x="2310856" y="440936"/>
                  <a:pt x="2324456" y="435836"/>
                </a:cubicBezTo>
                <a:cubicBezTo>
                  <a:pt x="2334073" y="432230"/>
                  <a:pt x="2340907" y="423337"/>
                  <a:pt x="2350093" y="418744"/>
                </a:cubicBezTo>
                <a:cubicBezTo>
                  <a:pt x="2358150" y="414715"/>
                  <a:pt x="2367185" y="413047"/>
                  <a:pt x="2375731" y="410199"/>
                </a:cubicBezTo>
                <a:cubicBezTo>
                  <a:pt x="2381428" y="398804"/>
                  <a:pt x="2386070" y="386818"/>
                  <a:pt x="2392822" y="376015"/>
                </a:cubicBezTo>
                <a:cubicBezTo>
                  <a:pt x="2397682" y="368238"/>
                  <a:pt x="2429986" y="328717"/>
                  <a:pt x="2435551" y="316195"/>
                </a:cubicBezTo>
                <a:cubicBezTo>
                  <a:pt x="2442868" y="299732"/>
                  <a:pt x="2452643" y="264920"/>
                  <a:pt x="2452643" y="264920"/>
                </a:cubicBezTo>
                <a:cubicBezTo>
                  <a:pt x="2455491" y="213645"/>
                  <a:pt x="2453926" y="161934"/>
                  <a:pt x="2461188" y="111096"/>
                </a:cubicBezTo>
                <a:cubicBezTo>
                  <a:pt x="2462641" y="100928"/>
                  <a:pt x="2474234" y="94899"/>
                  <a:pt x="2478280" y="85458"/>
                </a:cubicBezTo>
                <a:cubicBezTo>
                  <a:pt x="2482907" y="74663"/>
                  <a:pt x="2483599" y="62568"/>
                  <a:pt x="2486826" y="51275"/>
                </a:cubicBezTo>
                <a:cubicBezTo>
                  <a:pt x="2489301" y="42614"/>
                  <a:pt x="2492523" y="34184"/>
                  <a:pt x="2495372" y="25638"/>
                </a:cubicBezTo>
                <a:cubicBezTo>
                  <a:pt x="2455258" y="12267"/>
                  <a:pt x="2450066" y="6557"/>
                  <a:pt x="2392822" y="25638"/>
                </a:cubicBezTo>
                <a:cubicBezTo>
                  <a:pt x="2373335" y="32134"/>
                  <a:pt x="2341547" y="59821"/>
                  <a:pt x="2341547" y="59821"/>
                </a:cubicBezTo>
                <a:cubicBezTo>
                  <a:pt x="2338699" y="68367"/>
                  <a:pt x="2336550" y="77178"/>
                  <a:pt x="2333002" y="85458"/>
                </a:cubicBezTo>
                <a:cubicBezTo>
                  <a:pt x="2301317" y="159391"/>
                  <a:pt x="2327409" y="85147"/>
                  <a:pt x="2307364" y="145279"/>
                </a:cubicBezTo>
                <a:cubicBezTo>
                  <a:pt x="2304515" y="162371"/>
                  <a:pt x="2302577" y="179639"/>
                  <a:pt x="2298818" y="196554"/>
                </a:cubicBezTo>
                <a:cubicBezTo>
                  <a:pt x="2296864" y="205347"/>
                  <a:pt x="2291216" y="213233"/>
                  <a:pt x="2290273" y="222191"/>
                </a:cubicBezTo>
                <a:cubicBezTo>
                  <a:pt x="2285493" y="267607"/>
                  <a:pt x="2284576" y="313346"/>
                  <a:pt x="2281727" y="358924"/>
                </a:cubicBezTo>
                <a:cubicBezTo>
                  <a:pt x="2284576" y="401653"/>
                  <a:pt x="2285544" y="444549"/>
                  <a:pt x="2290273" y="487111"/>
                </a:cubicBezTo>
                <a:cubicBezTo>
                  <a:pt x="2291268" y="496064"/>
                  <a:pt x="2296343" y="504087"/>
                  <a:pt x="2298818" y="512748"/>
                </a:cubicBezTo>
                <a:cubicBezTo>
                  <a:pt x="2321323" y="591516"/>
                  <a:pt x="2290322" y="501471"/>
                  <a:pt x="2324456" y="581115"/>
                </a:cubicBezTo>
                <a:cubicBezTo>
                  <a:pt x="2344999" y="629047"/>
                  <a:pt x="2317705" y="584257"/>
                  <a:pt x="2350093" y="640935"/>
                </a:cubicBezTo>
                <a:cubicBezTo>
                  <a:pt x="2355189" y="649852"/>
                  <a:pt x="2359165" y="660156"/>
                  <a:pt x="2367185" y="666572"/>
                </a:cubicBezTo>
                <a:cubicBezTo>
                  <a:pt x="2374219" y="672199"/>
                  <a:pt x="2384765" y="671089"/>
                  <a:pt x="2392822" y="675118"/>
                </a:cubicBezTo>
                <a:cubicBezTo>
                  <a:pt x="2439490" y="698452"/>
                  <a:pt x="2396846" y="687869"/>
                  <a:pt x="2444097" y="700756"/>
                </a:cubicBezTo>
                <a:cubicBezTo>
                  <a:pt x="2466759" y="706937"/>
                  <a:pt x="2512463" y="717847"/>
                  <a:pt x="2512463" y="717847"/>
                </a:cubicBezTo>
                <a:cubicBezTo>
                  <a:pt x="2692917" y="697796"/>
                  <a:pt x="2512916" y="724715"/>
                  <a:pt x="2632104" y="692210"/>
                </a:cubicBezTo>
                <a:cubicBezTo>
                  <a:pt x="2695409" y="674945"/>
                  <a:pt x="2669254" y="697789"/>
                  <a:pt x="2691925" y="675118"/>
                </a:cubicBezTo>
              </a:path>
            </a:pathLst>
          </a:cu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1" name="Freeform 330"/>
          <p:cNvSpPr/>
          <p:nvPr/>
        </p:nvSpPr>
        <p:spPr>
          <a:xfrm>
            <a:off x="5307404" y="1700613"/>
            <a:ext cx="848270" cy="999858"/>
          </a:xfrm>
          <a:custGeom>
            <a:avLst/>
            <a:gdLst>
              <a:gd name="connsiteX0" fmla="*/ 802839 w 848270"/>
              <a:gd name="connsiteY0" fmla="*/ 974221 h 999858"/>
              <a:gd name="connsiteX1" fmla="*/ 614832 w 848270"/>
              <a:gd name="connsiteY1" fmla="*/ 991312 h 999858"/>
              <a:gd name="connsiteX2" fmla="*/ 589194 w 848270"/>
              <a:gd name="connsiteY2" fmla="*/ 999858 h 999858"/>
              <a:gd name="connsiteX3" fmla="*/ 512282 w 848270"/>
              <a:gd name="connsiteY3" fmla="*/ 991312 h 999858"/>
              <a:gd name="connsiteX4" fmla="*/ 461007 w 848270"/>
              <a:gd name="connsiteY4" fmla="*/ 957129 h 999858"/>
              <a:gd name="connsiteX5" fmla="*/ 418278 w 848270"/>
              <a:gd name="connsiteY5" fmla="*/ 914400 h 999858"/>
              <a:gd name="connsiteX6" fmla="*/ 409732 w 848270"/>
              <a:gd name="connsiteY6" fmla="*/ 888763 h 999858"/>
              <a:gd name="connsiteX7" fmla="*/ 367003 w 848270"/>
              <a:gd name="connsiteY7" fmla="*/ 837488 h 999858"/>
              <a:gd name="connsiteX8" fmla="*/ 349912 w 848270"/>
              <a:gd name="connsiteY8" fmla="*/ 794759 h 999858"/>
              <a:gd name="connsiteX9" fmla="*/ 332820 w 848270"/>
              <a:gd name="connsiteY9" fmla="*/ 743484 h 999858"/>
              <a:gd name="connsiteX10" fmla="*/ 307183 w 848270"/>
              <a:gd name="connsiteY10" fmla="*/ 717847 h 999858"/>
              <a:gd name="connsiteX11" fmla="*/ 298637 w 848270"/>
              <a:gd name="connsiteY11" fmla="*/ 692209 h 999858"/>
              <a:gd name="connsiteX12" fmla="*/ 255908 w 848270"/>
              <a:gd name="connsiteY12" fmla="*/ 649480 h 999858"/>
              <a:gd name="connsiteX13" fmla="*/ 213179 w 848270"/>
              <a:gd name="connsiteY13" fmla="*/ 598206 h 999858"/>
              <a:gd name="connsiteX14" fmla="*/ 153359 w 848270"/>
              <a:gd name="connsiteY14" fmla="*/ 512748 h 999858"/>
              <a:gd name="connsiteX15" fmla="*/ 127721 w 848270"/>
              <a:gd name="connsiteY15" fmla="*/ 478565 h 999858"/>
              <a:gd name="connsiteX16" fmla="*/ 110630 w 848270"/>
              <a:gd name="connsiteY16" fmla="*/ 418744 h 999858"/>
              <a:gd name="connsiteX17" fmla="*/ 93538 w 848270"/>
              <a:gd name="connsiteY17" fmla="*/ 350378 h 999858"/>
              <a:gd name="connsiteX18" fmla="*/ 119175 w 848270"/>
              <a:gd name="connsiteY18" fmla="*/ 247828 h 999858"/>
              <a:gd name="connsiteX19" fmla="*/ 144813 w 848270"/>
              <a:gd name="connsiteY19" fmla="*/ 239282 h 999858"/>
              <a:gd name="connsiteX20" fmla="*/ 290091 w 848270"/>
              <a:gd name="connsiteY20" fmla="*/ 264920 h 999858"/>
              <a:gd name="connsiteX21" fmla="*/ 315729 w 848270"/>
              <a:gd name="connsiteY21" fmla="*/ 290557 h 999858"/>
              <a:gd name="connsiteX22" fmla="*/ 332820 w 848270"/>
              <a:gd name="connsiteY22" fmla="*/ 358923 h 999858"/>
              <a:gd name="connsiteX23" fmla="*/ 324275 w 848270"/>
              <a:gd name="connsiteY23" fmla="*/ 444381 h 999858"/>
              <a:gd name="connsiteX24" fmla="*/ 307183 w 848270"/>
              <a:gd name="connsiteY24" fmla="*/ 478565 h 999858"/>
              <a:gd name="connsiteX25" fmla="*/ 298637 w 848270"/>
              <a:gd name="connsiteY25" fmla="*/ 504202 h 999858"/>
              <a:gd name="connsiteX26" fmla="*/ 290091 w 848270"/>
              <a:gd name="connsiteY26" fmla="*/ 546931 h 999858"/>
              <a:gd name="connsiteX27" fmla="*/ 264454 w 848270"/>
              <a:gd name="connsiteY27" fmla="*/ 555477 h 999858"/>
              <a:gd name="connsiteX28" fmla="*/ 204633 w 848270"/>
              <a:gd name="connsiteY28" fmla="*/ 521294 h 999858"/>
              <a:gd name="connsiteX29" fmla="*/ 178996 w 848270"/>
              <a:gd name="connsiteY29" fmla="*/ 487110 h 999858"/>
              <a:gd name="connsiteX30" fmla="*/ 144813 w 848270"/>
              <a:gd name="connsiteY30" fmla="*/ 452927 h 999858"/>
              <a:gd name="connsiteX31" fmla="*/ 93538 w 848270"/>
              <a:gd name="connsiteY31" fmla="*/ 384561 h 999858"/>
              <a:gd name="connsiteX32" fmla="*/ 67901 w 848270"/>
              <a:gd name="connsiteY32" fmla="*/ 350378 h 999858"/>
              <a:gd name="connsiteX33" fmla="*/ 33717 w 848270"/>
              <a:gd name="connsiteY33" fmla="*/ 324740 h 999858"/>
              <a:gd name="connsiteX34" fmla="*/ 16626 w 848270"/>
              <a:gd name="connsiteY34" fmla="*/ 51275 h 999858"/>
              <a:gd name="connsiteX35" fmla="*/ 50809 w 848270"/>
              <a:gd name="connsiteY35" fmla="*/ 0 h 999858"/>
              <a:gd name="connsiteX36" fmla="*/ 255908 w 848270"/>
              <a:gd name="connsiteY36" fmla="*/ 17092 h 999858"/>
              <a:gd name="connsiteX37" fmla="*/ 358458 w 848270"/>
              <a:gd name="connsiteY37" fmla="*/ 25637 h 999858"/>
              <a:gd name="connsiteX38" fmla="*/ 409732 w 848270"/>
              <a:gd name="connsiteY38" fmla="*/ 34183 h 999858"/>
              <a:gd name="connsiteX39" fmla="*/ 452461 w 848270"/>
              <a:gd name="connsiteY39" fmla="*/ 59821 h 999858"/>
              <a:gd name="connsiteX40" fmla="*/ 546465 w 848270"/>
              <a:gd name="connsiteY40" fmla="*/ 68366 h 999858"/>
              <a:gd name="connsiteX41" fmla="*/ 623377 w 848270"/>
              <a:gd name="connsiteY41" fmla="*/ 102550 h 999858"/>
              <a:gd name="connsiteX42" fmla="*/ 649015 w 848270"/>
              <a:gd name="connsiteY42" fmla="*/ 153824 h 999858"/>
              <a:gd name="connsiteX43" fmla="*/ 649015 w 848270"/>
              <a:gd name="connsiteY43" fmla="*/ 350378 h 999858"/>
              <a:gd name="connsiteX44" fmla="*/ 631923 w 848270"/>
              <a:gd name="connsiteY44" fmla="*/ 410198 h 999858"/>
              <a:gd name="connsiteX45" fmla="*/ 623377 w 848270"/>
              <a:gd name="connsiteY45" fmla="*/ 452927 h 999858"/>
              <a:gd name="connsiteX46" fmla="*/ 589194 w 848270"/>
              <a:gd name="connsiteY46" fmla="*/ 435836 h 999858"/>
              <a:gd name="connsiteX47" fmla="*/ 537919 w 848270"/>
              <a:gd name="connsiteY47" fmla="*/ 367469 h 999858"/>
              <a:gd name="connsiteX48" fmla="*/ 529374 w 848270"/>
              <a:gd name="connsiteY48" fmla="*/ 341832 h 999858"/>
              <a:gd name="connsiteX49" fmla="*/ 495190 w 848270"/>
              <a:gd name="connsiteY49" fmla="*/ 290557 h 999858"/>
              <a:gd name="connsiteX50" fmla="*/ 555011 w 848270"/>
              <a:gd name="connsiteY50" fmla="*/ 247828 h 999858"/>
              <a:gd name="connsiteX51" fmla="*/ 580648 w 848270"/>
              <a:gd name="connsiteY51" fmla="*/ 230737 h 999858"/>
              <a:gd name="connsiteX52" fmla="*/ 631923 w 848270"/>
              <a:gd name="connsiteY52" fmla="*/ 213645 h 999858"/>
              <a:gd name="connsiteX53" fmla="*/ 683198 w 848270"/>
              <a:gd name="connsiteY53" fmla="*/ 222191 h 999858"/>
              <a:gd name="connsiteX54" fmla="*/ 708835 w 848270"/>
              <a:gd name="connsiteY54" fmla="*/ 230737 h 999858"/>
              <a:gd name="connsiteX55" fmla="*/ 768656 w 848270"/>
              <a:gd name="connsiteY55" fmla="*/ 247828 h 999858"/>
              <a:gd name="connsiteX56" fmla="*/ 819931 w 848270"/>
              <a:gd name="connsiteY56" fmla="*/ 282011 h 999858"/>
              <a:gd name="connsiteX57" fmla="*/ 845568 w 848270"/>
              <a:gd name="connsiteY57" fmla="*/ 282011 h 999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848270" h="999858">
                <a:moveTo>
                  <a:pt x="802839" y="974221"/>
                </a:moveTo>
                <a:cubicBezTo>
                  <a:pt x="740170" y="979918"/>
                  <a:pt x="677311" y="983815"/>
                  <a:pt x="614832" y="991312"/>
                </a:cubicBezTo>
                <a:cubicBezTo>
                  <a:pt x="605888" y="992385"/>
                  <a:pt x="598202" y="999858"/>
                  <a:pt x="589194" y="999858"/>
                </a:cubicBezTo>
                <a:cubicBezTo>
                  <a:pt x="563399" y="999858"/>
                  <a:pt x="537919" y="994161"/>
                  <a:pt x="512282" y="991312"/>
                </a:cubicBezTo>
                <a:cubicBezTo>
                  <a:pt x="495190" y="979918"/>
                  <a:pt x="476466" y="970656"/>
                  <a:pt x="461007" y="957129"/>
                </a:cubicBezTo>
                <a:cubicBezTo>
                  <a:pt x="369849" y="877366"/>
                  <a:pt x="520834" y="982771"/>
                  <a:pt x="418278" y="914400"/>
                </a:cubicBezTo>
                <a:cubicBezTo>
                  <a:pt x="415429" y="905854"/>
                  <a:pt x="413760" y="896820"/>
                  <a:pt x="409732" y="888763"/>
                </a:cubicBezTo>
                <a:cubicBezTo>
                  <a:pt x="397833" y="864964"/>
                  <a:pt x="385907" y="856391"/>
                  <a:pt x="367003" y="837488"/>
                </a:cubicBezTo>
                <a:cubicBezTo>
                  <a:pt x="361306" y="823245"/>
                  <a:pt x="355154" y="809176"/>
                  <a:pt x="349912" y="794759"/>
                </a:cubicBezTo>
                <a:cubicBezTo>
                  <a:pt x="343755" y="777827"/>
                  <a:pt x="345559" y="756223"/>
                  <a:pt x="332820" y="743484"/>
                </a:cubicBezTo>
                <a:lnTo>
                  <a:pt x="307183" y="717847"/>
                </a:lnTo>
                <a:cubicBezTo>
                  <a:pt x="304334" y="709301"/>
                  <a:pt x="304042" y="699416"/>
                  <a:pt x="298637" y="692209"/>
                </a:cubicBezTo>
                <a:cubicBezTo>
                  <a:pt x="286551" y="676095"/>
                  <a:pt x="269457" y="664384"/>
                  <a:pt x="255908" y="649480"/>
                </a:cubicBezTo>
                <a:cubicBezTo>
                  <a:pt x="240942" y="633018"/>
                  <a:pt x="226528" y="616004"/>
                  <a:pt x="213179" y="598206"/>
                </a:cubicBezTo>
                <a:cubicBezTo>
                  <a:pt x="192316" y="570389"/>
                  <a:pt x="174222" y="540565"/>
                  <a:pt x="153359" y="512748"/>
                </a:cubicBezTo>
                <a:lnTo>
                  <a:pt x="127721" y="478565"/>
                </a:lnTo>
                <a:cubicBezTo>
                  <a:pt x="122024" y="458625"/>
                  <a:pt x="115660" y="438863"/>
                  <a:pt x="110630" y="418744"/>
                </a:cubicBezTo>
                <a:lnTo>
                  <a:pt x="93538" y="350378"/>
                </a:lnTo>
                <a:cubicBezTo>
                  <a:pt x="96486" y="323851"/>
                  <a:pt x="90457" y="270803"/>
                  <a:pt x="119175" y="247828"/>
                </a:cubicBezTo>
                <a:cubicBezTo>
                  <a:pt x="126209" y="242200"/>
                  <a:pt x="136267" y="242131"/>
                  <a:pt x="144813" y="239282"/>
                </a:cubicBezTo>
                <a:cubicBezTo>
                  <a:pt x="224548" y="244977"/>
                  <a:pt x="244070" y="226570"/>
                  <a:pt x="290091" y="264920"/>
                </a:cubicBezTo>
                <a:cubicBezTo>
                  <a:pt x="299375" y="272657"/>
                  <a:pt x="307183" y="282011"/>
                  <a:pt x="315729" y="290557"/>
                </a:cubicBezTo>
                <a:cubicBezTo>
                  <a:pt x="322474" y="310790"/>
                  <a:pt x="332820" y="338294"/>
                  <a:pt x="332820" y="358923"/>
                </a:cubicBezTo>
                <a:cubicBezTo>
                  <a:pt x="332820" y="387551"/>
                  <a:pt x="330273" y="416388"/>
                  <a:pt x="324275" y="444381"/>
                </a:cubicBezTo>
                <a:cubicBezTo>
                  <a:pt x="321606" y="456838"/>
                  <a:pt x="312201" y="466855"/>
                  <a:pt x="307183" y="478565"/>
                </a:cubicBezTo>
                <a:cubicBezTo>
                  <a:pt x="303635" y="486845"/>
                  <a:pt x="300822" y="495463"/>
                  <a:pt x="298637" y="504202"/>
                </a:cubicBezTo>
                <a:cubicBezTo>
                  <a:pt x="295114" y="518293"/>
                  <a:pt x="298148" y="534845"/>
                  <a:pt x="290091" y="546931"/>
                </a:cubicBezTo>
                <a:cubicBezTo>
                  <a:pt x="285094" y="554426"/>
                  <a:pt x="273000" y="552628"/>
                  <a:pt x="264454" y="555477"/>
                </a:cubicBezTo>
                <a:cubicBezTo>
                  <a:pt x="251054" y="548777"/>
                  <a:pt x="216709" y="533370"/>
                  <a:pt x="204633" y="521294"/>
                </a:cubicBezTo>
                <a:cubicBezTo>
                  <a:pt x="194562" y="511223"/>
                  <a:pt x="188375" y="497829"/>
                  <a:pt x="178996" y="487110"/>
                </a:cubicBezTo>
                <a:cubicBezTo>
                  <a:pt x="168385" y="474983"/>
                  <a:pt x="155129" y="465306"/>
                  <a:pt x="144813" y="452927"/>
                </a:cubicBezTo>
                <a:cubicBezTo>
                  <a:pt x="126577" y="431044"/>
                  <a:pt x="110630" y="407350"/>
                  <a:pt x="93538" y="384561"/>
                </a:cubicBezTo>
                <a:cubicBezTo>
                  <a:pt x="84992" y="373167"/>
                  <a:pt x="79295" y="358924"/>
                  <a:pt x="67901" y="350378"/>
                </a:cubicBezTo>
                <a:lnTo>
                  <a:pt x="33717" y="324740"/>
                </a:lnTo>
                <a:cubicBezTo>
                  <a:pt x="0" y="223581"/>
                  <a:pt x="16626" y="281534"/>
                  <a:pt x="16626" y="51275"/>
                </a:cubicBezTo>
                <a:cubicBezTo>
                  <a:pt x="16626" y="3151"/>
                  <a:pt x="17788" y="11007"/>
                  <a:pt x="50809" y="0"/>
                </a:cubicBezTo>
                <a:cubicBezTo>
                  <a:pt x="168074" y="16752"/>
                  <a:pt x="67832" y="4122"/>
                  <a:pt x="255908" y="17092"/>
                </a:cubicBezTo>
                <a:cubicBezTo>
                  <a:pt x="290129" y="19452"/>
                  <a:pt x="324275" y="22789"/>
                  <a:pt x="358458" y="25637"/>
                </a:cubicBezTo>
                <a:cubicBezTo>
                  <a:pt x="375549" y="28486"/>
                  <a:pt x="393448" y="28261"/>
                  <a:pt x="409732" y="34183"/>
                </a:cubicBezTo>
                <a:cubicBezTo>
                  <a:pt x="425342" y="39860"/>
                  <a:pt x="436347" y="55792"/>
                  <a:pt x="452461" y="59821"/>
                </a:cubicBezTo>
                <a:cubicBezTo>
                  <a:pt x="482985" y="67452"/>
                  <a:pt x="515130" y="65518"/>
                  <a:pt x="546465" y="68366"/>
                </a:cubicBezTo>
                <a:cubicBezTo>
                  <a:pt x="574362" y="75340"/>
                  <a:pt x="602256" y="78789"/>
                  <a:pt x="623377" y="102550"/>
                </a:cubicBezTo>
                <a:cubicBezTo>
                  <a:pt x="636072" y="116832"/>
                  <a:pt x="640469" y="136733"/>
                  <a:pt x="649015" y="153824"/>
                </a:cubicBezTo>
                <a:cubicBezTo>
                  <a:pt x="661173" y="251099"/>
                  <a:pt x="662254" y="224607"/>
                  <a:pt x="649015" y="350378"/>
                </a:cubicBezTo>
                <a:cubicBezTo>
                  <a:pt x="646109" y="377988"/>
                  <a:pt x="638182" y="385162"/>
                  <a:pt x="631923" y="410198"/>
                </a:cubicBezTo>
                <a:cubicBezTo>
                  <a:pt x="628400" y="424289"/>
                  <a:pt x="626226" y="438684"/>
                  <a:pt x="623377" y="452927"/>
                </a:cubicBezTo>
                <a:cubicBezTo>
                  <a:pt x="611983" y="447230"/>
                  <a:pt x="598202" y="444844"/>
                  <a:pt x="589194" y="435836"/>
                </a:cubicBezTo>
                <a:cubicBezTo>
                  <a:pt x="569051" y="415693"/>
                  <a:pt x="537919" y="367469"/>
                  <a:pt x="537919" y="367469"/>
                </a:cubicBezTo>
                <a:cubicBezTo>
                  <a:pt x="535071" y="358923"/>
                  <a:pt x="534371" y="349327"/>
                  <a:pt x="529374" y="341832"/>
                </a:cubicBezTo>
                <a:cubicBezTo>
                  <a:pt x="486696" y="277814"/>
                  <a:pt x="515511" y="351518"/>
                  <a:pt x="495190" y="290557"/>
                </a:cubicBezTo>
                <a:cubicBezTo>
                  <a:pt x="536950" y="248799"/>
                  <a:pt x="502520" y="277823"/>
                  <a:pt x="555011" y="247828"/>
                </a:cubicBezTo>
                <a:cubicBezTo>
                  <a:pt x="563928" y="242732"/>
                  <a:pt x="571263" y="234908"/>
                  <a:pt x="580648" y="230737"/>
                </a:cubicBezTo>
                <a:cubicBezTo>
                  <a:pt x="597111" y="223420"/>
                  <a:pt x="631923" y="213645"/>
                  <a:pt x="631923" y="213645"/>
                </a:cubicBezTo>
                <a:cubicBezTo>
                  <a:pt x="649015" y="216494"/>
                  <a:pt x="666283" y="218432"/>
                  <a:pt x="683198" y="222191"/>
                </a:cubicBezTo>
                <a:cubicBezTo>
                  <a:pt x="691991" y="224145"/>
                  <a:pt x="700174" y="228262"/>
                  <a:pt x="708835" y="230737"/>
                </a:cubicBezTo>
                <a:cubicBezTo>
                  <a:pt x="783958" y="252200"/>
                  <a:pt x="707178" y="227335"/>
                  <a:pt x="768656" y="247828"/>
                </a:cubicBezTo>
                <a:cubicBezTo>
                  <a:pt x="785748" y="259222"/>
                  <a:pt x="800444" y="275515"/>
                  <a:pt x="819931" y="282011"/>
                </a:cubicBezTo>
                <a:cubicBezTo>
                  <a:pt x="848270" y="291458"/>
                  <a:pt x="845568" y="299565"/>
                  <a:pt x="845568" y="282011"/>
                </a:cubicBezTo>
              </a:path>
            </a:pathLst>
          </a:cu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Rectangle 101"/>
          <p:cNvSpPr/>
          <p:nvPr/>
        </p:nvSpPr>
        <p:spPr>
          <a:xfrm>
            <a:off x="4067944" y="2780928"/>
            <a:ext cx="174919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Ad hoc</a:t>
            </a:r>
            <a:endParaRPr lang="en-US" sz="3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4755965" y="4437112"/>
            <a:ext cx="259558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Expensive,</a:t>
            </a:r>
          </a:p>
          <a:p>
            <a:pPr algn="ctr"/>
            <a:r>
              <a:rPr lang="en-US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low reuse</a:t>
            </a:r>
            <a:endParaRPr lang="en-US" sz="3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7061701" y="2420888"/>
            <a:ext cx="195438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Poor </a:t>
            </a:r>
            <a:br>
              <a:rPr lang="en-US" sz="3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</a:br>
            <a:r>
              <a:rPr lang="en-US" sz="3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interop</a:t>
            </a:r>
            <a:r>
              <a:rPr lang="en-US" sz="3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-</a:t>
            </a:r>
            <a:br>
              <a:rPr lang="en-US" sz="3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</a:br>
            <a:r>
              <a:rPr lang="en-US" sz="3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erability</a:t>
            </a:r>
            <a:endParaRPr lang="en-US" sz="3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-108520" y="1988840"/>
            <a:ext cx="396542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Chaotic,</a:t>
            </a:r>
          </a:p>
          <a:p>
            <a:pPr algn="ctr"/>
            <a:r>
              <a:rPr lang="en-US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Expensive, </a:t>
            </a:r>
            <a:br>
              <a:rPr lang="en-US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</a:br>
            <a:r>
              <a:rPr lang="en-US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non-computable</a:t>
            </a:r>
            <a:endParaRPr lang="en-US" sz="3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06" name="Flowchart: Multidocument 105"/>
          <p:cNvSpPr/>
          <p:nvPr/>
        </p:nvSpPr>
        <p:spPr>
          <a:xfrm>
            <a:off x="4499992" y="1772816"/>
            <a:ext cx="1368152" cy="648072"/>
          </a:xfrm>
          <a:prstGeom prst="flowChartMultidocumen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>
                    <a:lumMod val="75000"/>
                  </a:schemeClr>
                </a:solidFill>
                <a:latin typeface="Arial Narrow" pitchFamily="34" charset="0"/>
              </a:rPr>
              <a:t>Proprietary form definitions</a:t>
            </a:r>
            <a:endParaRPr lang="en-GB" sz="14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5037584" y="1844824"/>
            <a:ext cx="182614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Lock-in</a:t>
            </a:r>
            <a:endParaRPr lang="en-US" sz="3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build="allAtOnce"/>
      <p:bldP spid="103" grpId="0" build="allAtOnce"/>
      <p:bldP spid="104" grpId="0" build="allAtOnce"/>
      <p:bldP spid="105" grpId="0" build="allAtOnce"/>
      <p:bldP spid="107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an 125"/>
          <p:cNvSpPr/>
          <p:nvPr/>
        </p:nvSpPr>
        <p:spPr>
          <a:xfrm>
            <a:off x="755576" y="1844824"/>
            <a:ext cx="3744416" cy="2088232"/>
          </a:xfrm>
          <a:prstGeom prst="ca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solidFill>
                <a:schemeClr val="bg1"/>
              </a:solidFill>
            </a:endParaRPr>
          </a:p>
          <a:p>
            <a:pPr algn="ctr"/>
            <a:endParaRPr lang="en-GB" dirty="0" smtClean="0">
              <a:solidFill>
                <a:schemeClr val="bg1"/>
              </a:solidFill>
            </a:endParaRPr>
          </a:p>
          <a:p>
            <a:pPr algn="ctr"/>
            <a:endParaRPr lang="en-GB" dirty="0" smtClean="0">
              <a:solidFill>
                <a:schemeClr val="bg1"/>
              </a:solidFill>
            </a:endParaRPr>
          </a:p>
          <a:p>
            <a:pPr algn="ctr"/>
            <a:r>
              <a:rPr lang="en-GB" dirty="0" smtClean="0">
                <a:solidFill>
                  <a:schemeClr val="bg1"/>
                </a:solidFill>
              </a:rPr>
              <a:t>Collaborative </a:t>
            </a:r>
          </a:p>
          <a:p>
            <a:pPr algn="ctr"/>
            <a:r>
              <a:rPr lang="en-GB" dirty="0" smtClean="0">
                <a:solidFill>
                  <a:schemeClr val="bg1"/>
                </a:solidFill>
              </a:rPr>
              <a:t>knowledge </a:t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repository</a:t>
            </a:r>
            <a:endParaRPr lang="en-GB" sz="1600" dirty="0" smtClean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00000" y="0"/>
            <a:ext cx="8276456" cy="648072"/>
          </a:xfrm>
        </p:spPr>
        <p:txBody>
          <a:bodyPr/>
          <a:lstStyle/>
          <a:p>
            <a:r>
              <a:rPr lang="en-GB" dirty="0" smtClean="0"/>
              <a:t>Archetype approach</a:t>
            </a:r>
            <a:endParaRPr lang="en-GB" dirty="0"/>
          </a:p>
        </p:txBody>
      </p:sp>
      <p:grpSp>
        <p:nvGrpSpPr>
          <p:cNvPr id="124" name="Group 123"/>
          <p:cNvGrpSpPr/>
          <p:nvPr/>
        </p:nvGrpSpPr>
        <p:grpSpPr>
          <a:xfrm>
            <a:off x="3563888" y="1700808"/>
            <a:ext cx="3528392" cy="2520280"/>
            <a:chOff x="3563888" y="1700808"/>
            <a:chExt cx="3528392" cy="2520280"/>
          </a:xfrm>
        </p:grpSpPr>
        <p:sp>
          <p:nvSpPr>
            <p:cNvPr id="92" name="Flowchart: Multidocument 91"/>
            <p:cNvSpPr/>
            <p:nvPr/>
          </p:nvSpPr>
          <p:spPr>
            <a:xfrm>
              <a:off x="3995936" y="2132856"/>
              <a:ext cx="1152128" cy="648072"/>
            </a:xfrm>
            <a:prstGeom prst="flowChartMultidocumen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 smtClean="0">
                  <a:solidFill>
                    <a:schemeClr val="bg1"/>
                  </a:solidFill>
                  <a:latin typeface="Arial Narrow" pitchFamily="34" charset="0"/>
                </a:rPr>
                <a:t>Operational </a:t>
              </a:r>
              <a:r>
                <a:rPr lang="en-GB" sz="1400" dirty="0" smtClean="0">
                  <a:solidFill>
                    <a:schemeClr val="bg1"/>
                  </a:solidFill>
                </a:rPr>
                <a:t>template</a:t>
              </a:r>
              <a:endParaRPr lang="en-GB" sz="1400" dirty="0">
                <a:solidFill>
                  <a:schemeClr val="bg1"/>
                </a:solidFill>
              </a:endParaRPr>
            </a:p>
          </p:txBody>
        </p:sp>
        <p:cxnSp>
          <p:nvCxnSpPr>
            <p:cNvPr id="93" name="Straight Arrow Connector 92"/>
            <p:cNvCxnSpPr>
              <a:stCxn id="61" idx="3"/>
              <a:endCxn id="92" idx="1"/>
            </p:cNvCxnSpPr>
            <p:nvPr/>
          </p:nvCxnSpPr>
          <p:spPr>
            <a:xfrm>
              <a:off x="3563888" y="2456892"/>
              <a:ext cx="432048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Oval 93"/>
            <p:cNvSpPr/>
            <p:nvPr/>
          </p:nvSpPr>
          <p:spPr>
            <a:xfrm>
              <a:off x="5364088" y="2204864"/>
              <a:ext cx="504056" cy="72008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smtClean="0">
                  <a:solidFill>
                    <a:schemeClr val="bg1"/>
                  </a:solidFill>
                </a:rPr>
                <a:t>TOOL</a:t>
              </a:r>
              <a:endParaRPr lang="en-GB" sz="1200" dirty="0">
                <a:solidFill>
                  <a:schemeClr val="bg1"/>
                </a:solidFill>
              </a:endParaRPr>
            </a:p>
          </p:txBody>
        </p:sp>
        <p:cxnSp>
          <p:nvCxnSpPr>
            <p:cNvPr id="95" name="Straight Arrow Connector 94"/>
            <p:cNvCxnSpPr>
              <a:stCxn id="92" idx="3"/>
              <a:endCxn id="94" idx="2"/>
            </p:cNvCxnSpPr>
            <p:nvPr/>
          </p:nvCxnSpPr>
          <p:spPr>
            <a:xfrm>
              <a:off x="5148064" y="2456892"/>
              <a:ext cx="216024" cy="10801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Flowchart: Multidocument 100"/>
            <p:cNvSpPr/>
            <p:nvPr/>
          </p:nvSpPr>
          <p:spPr>
            <a:xfrm>
              <a:off x="3995936" y="3140968"/>
              <a:ext cx="1080120" cy="648072"/>
            </a:xfrm>
            <a:prstGeom prst="flowChartMultidocumen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bg1"/>
                  </a:solidFill>
                  <a:latin typeface="Arial Narrow" pitchFamily="34" charset="0"/>
                </a:rPr>
                <a:t>templates</a:t>
              </a:r>
              <a:endParaRPr lang="en-GB" sz="1600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cxnSp>
          <p:nvCxnSpPr>
            <p:cNvPr id="143" name="Straight Arrow Connector 142"/>
            <p:cNvCxnSpPr>
              <a:stCxn id="101" idx="0"/>
              <a:endCxn id="92" idx="2"/>
            </p:cNvCxnSpPr>
            <p:nvPr/>
          </p:nvCxnSpPr>
          <p:spPr>
            <a:xfrm rot="16200000" flipV="1">
              <a:off x="4358803" y="2889467"/>
              <a:ext cx="384583" cy="11842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Isosceles Triangle 149"/>
            <p:cNvSpPr/>
            <p:nvPr/>
          </p:nvSpPr>
          <p:spPr>
            <a:xfrm>
              <a:off x="6012160" y="3284984"/>
              <a:ext cx="1071736" cy="432048"/>
            </a:xfrm>
            <a:prstGeom prst="triangle">
              <a:avLst>
                <a:gd name="adj" fmla="val 53490"/>
              </a:avLst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 smtClean="0">
                  <a:solidFill>
                    <a:schemeClr val="bg1"/>
                  </a:solidFill>
                </a:rPr>
                <a:t>XSD</a:t>
              </a:r>
              <a:endParaRPr lang="en-GB" sz="1400" dirty="0">
                <a:solidFill>
                  <a:schemeClr val="bg1"/>
                </a:solidFill>
              </a:endParaRPr>
            </a:p>
          </p:txBody>
        </p:sp>
        <p:cxnSp>
          <p:nvCxnSpPr>
            <p:cNvPr id="152" name="Straight Arrow Connector 151"/>
            <p:cNvCxnSpPr>
              <a:stCxn id="94" idx="5"/>
              <a:endCxn id="150" idx="1"/>
            </p:cNvCxnSpPr>
            <p:nvPr/>
          </p:nvCxnSpPr>
          <p:spPr>
            <a:xfrm rot="16200000" flipH="1">
              <a:off x="5705803" y="2908014"/>
              <a:ext cx="681517" cy="50446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5" name="Plaque 154"/>
            <p:cNvSpPr/>
            <p:nvPr/>
          </p:nvSpPr>
          <p:spPr>
            <a:xfrm>
              <a:off x="6156176" y="2420888"/>
              <a:ext cx="792088" cy="648072"/>
            </a:xfrm>
            <a:prstGeom prst="plaqu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bg1"/>
                  </a:solidFill>
                </a:rPr>
                <a:t>TDO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cxnSp>
          <p:nvCxnSpPr>
            <p:cNvPr id="156" name="Straight Arrow Connector 155"/>
            <p:cNvCxnSpPr>
              <a:stCxn id="94" idx="6"/>
              <a:endCxn id="155" idx="1"/>
            </p:cNvCxnSpPr>
            <p:nvPr/>
          </p:nvCxnSpPr>
          <p:spPr>
            <a:xfrm>
              <a:off x="5868144" y="2564904"/>
              <a:ext cx="288032" cy="18002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Arrow Connector 159"/>
            <p:cNvCxnSpPr>
              <a:stCxn id="94" idx="7"/>
              <a:endCxn id="163" idx="1"/>
            </p:cNvCxnSpPr>
            <p:nvPr/>
          </p:nvCxnSpPr>
          <p:spPr>
            <a:xfrm rot="5400000" flipH="1" flipV="1">
              <a:off x="5814513" y="1968655"/>
              <a:ext cx="321477" cy="36184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3" name="Flowchart: Internal Storage 162"/>
            <p:cNvSpPr/>
            <p:nvPr/>
          </p:nvSpPr>
          <p:spPr>
            <a:xfrm>
              <a:off x="6156176" y="1700808"/>
              <a:ext cx="720080" cy="576064"/>
            </a:xfrm>
            <a:prstGeom prst="flowChartInternalStorag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bg1"/>
                  </a:solidFill>
                </a:rPr>
                <a:t>GUI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sp>
          <p:nvSpPr>
            <p:cNvPr id="266" name="Oval 265"/>
            <p:cNvSpPr/>
            <p:nvPr/>
          </p:nvSpPr>
          <p:spPr>
            <a:xfrm>
              <a:off x="4211960" y="4005064"/>
              <a:ext cx="864096" cy="216024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smtClean="0">
                  <a:solidFill>
                    <a:schemeClr val="bg1"/>
                  </a:solidFill>
                </a:rPr>
                <a:t>TOOL</a:t>
              </a:r>
              <a:endParaRPr lang="en-GB" sz="1200" dirty="0">
                <a:solidFill>
                  <a:schemeClr val="bg1"/>
                </a:solidFill>
              </a:endParaRPr>
            </a:p>
          </p:txBody>
        </p:sp>
        <p:sp>
          <p:nvSpPr>
            <p:cNvPr id="273" name="Oval 272"/>
            <p:cNvSpPr/>
            <p:nvPr/>
          </p:nvSpPr>
          <p:spPr>
            <a:xfrm>
              <a:off x="6084168" y="3942349"/>
              <a:ext cx="1008112" cy="216024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smtClean="0">
                  <a:solidFill>
                    <a:schemeClr val="bg1"/>
                  </a:solidFill>
                </a:rPr>
                <a:t>TOOLS</a:t>
              </a:r>
              <a:endParaRPr lang="en-GB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3779912" y="946544"/>
            <a:ext cx="3529526" cy="5832648"/>
            <a:chOff x="3779912" y="946544"/>
            <a:chExt cx="3529526" cy="5832648"/>
          </a:xfrm>
        </p:grpSpPr>
        <p:cxnSp>
          <p:nvCxnSpPr>
            <p:cNvPr id="28" name="Straight Connector 27"/>
            <p:cNvCxnSpPr/>
            <p:nvPr/>
          </p:nvCxnSpPr>
          <p:spPr>
            <a:xfrm rot="5400000">
              <a:off x="863588" y="3862868"/>
              <a:ext cx="5832648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TextBox 99"/>
            <p:cNvSpPr txBox="1"/>
            <p:nvPr/>
          </p:nvSpPr>
          <p:spPr>
            <a:xfrm>
              <a:off x="3923928" y="5099700"/>
              <a:ext cx="1863011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smtClean="0"/>
                <a:t>...consume </a:t>
              </a:r>
            </a:p>
            <a:p>
              <a:r>
                <a:rPr lang="en-GB" sz="1600" dirty="0" smtClean="0"/>
                <a:t>std templates and </a:t>
              </a:r>
            </a:p>
            <a:p>
              <a:r>
                <a:rPr lang="en-GB" sz="1600" dirty="0" smtClean="0"/>
                <a:t>create their own, </a:t>
              </a:r>
            </a:p>
            <a:p>
              <a:r>
                <a:rPr lang="en-GB" sz="1600" dirty="0" smtClean="0"/>
                <a:t>making OPTs</a:t>
              </a:r>
              <a:endParaRPr lang="en-GB" sz="1600" dirty="0"/>
            </a:p>
          </p:txBody>
        </p:sp>
        <p:grpSp>
          <p:nvGrpSpPr>
            <p:cNvPr id="8" name="Group 170"/>
            <p:cNvGrpSpPr/>
            <p:nvPr/>
          </p:nvGrpSpPr>
          <p:grpSpPr>
            <a:xfrm>
              <a:off x="6588224" y="4275094"/>
              <a:ext cx="216024" cy="594066"/>
              <a:chOff x="3347864" y="4221088"/>
              <a:chExt cx="216024" cy="594066"/>
            </a:xfrm>
            <a:solidFill>
              <a:srgbClr val="FFFF00"/>
            </a:solidFill>
          </p:grpSpPr>
          <p:cxnSp>
            <p:nvCxnSpPr>
              <p:cNvPr id="172" name="Straight Connector 171"/>
              <p:cNvCxnSpPr/>
              <p:nvPr/>
            </p:nvCxnSpPr>
            <p:spPr>
              <a:xfrm rot="5400000">
                <a:off x="3266855" y="4626133"/>
                <a:ext cx="270030" cy="108012"/>
              </a:xfrm>
              <a:prstGeom prst="line">
                <a:avLst/>
              </a:prstGeom>
              <a:grpFill/>
              <a:ln w="28575"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 rot="16200000" flipH="1">
                <a:off x="3374867" y="4626133"/>
                <a:ext cx="270030" cy="108012"/>
              </a:xfrm>
              <a:prstGeom prst="line">
                <a:avLst/>
              </a:prstGeom>
              <a:grpFill/>
              <a:ln w="28575"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 rot="5400000">
                <a:off x="3374867" y="4464115"/>
                <a:ext cx="162018" cy="0"/>
              </a:xfrm>
              <a:prstGeom prst="line">
                <a:avLst/>
              </a:prstGeom>
              <a:grpFill/>
              <a:ln w="28575"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>
                <a:off x="3347864" y="4437112"/>
                <a:ext cx="216024" cy="0"/>
              </a:xfrm>
              <a:prstGeom prst="line">
                <a:avLst/>
              </a:prstGeom>
              <a:grpFill/>
              <a:ln w="28575"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6" name="Oval 175"/>
              <p:cNvSpPr/>
              <p:nvPr/>
            </p:nvSpPr>
            <p:spPr>
              <a:xfrm>
                <a:off x="3376232" y="4221088"/>
                <a:ext cx="162018" cy="162018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28575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9" name="Group 176"/>
            <p:cNvGrpSpPr/>
            <p:nvPr/>
          </p:nvGrpSpPr>
          <p:grpSpPr>
            <a:xfrm>
              <a:off x="6300192" y="4275094"/>
              <a:ext cx="216024" cy="594066"/>
              <a:chOff x="3347864" y="4221088"/>
              <a:chExt cx="216024" cy="594066"/>
            </a:xfrm>
            <a:solidFill>
              <a:srgbClr val="FFFF00"/>
            </a:solidFill>
          </p:grpSpPr>
          <p:cxnSp>
            <p:nvCxnSpPr>
              <p:cNvPr id="178" name="Straight Connector 177"/>
              <p:cNvCxnSpPr/>
              <p:nvPr/>
            </p:nvCxnSpPr>
            <p:spPr>
              <a:xfrm rot="5400000">
                <a:off x="3266855" y="4626133"/>
                <a:ext cx="270030" cy="108012"/>
              </a:xfrm>
              <a:prstGeom prst="line">
                <a:avLst/>
              </a:prstGeom>
              <a:grpFill/>
              <a:ln w="28575"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/>
              <p:nvPr/>
            </p:nvCxnSpPr>
            <p:spPr>
              <a:xfrm rot="16200000" flipH="1">
                <a:off x="3374867" y="4626133"/>
                <a:ext cx="270030" cy="108012"/>
              </a:xfrm>
              <a:prstGeom prst="line">
                <a:avLst/>
              </a:prstGeom>
              <a:grpFill/>
              <a:ln w="28575"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 rot="5400000">
                <a:off x="3374867" y="4464115"/>
                <a:ext cx="162018" cy="0"/>
              </a:xfrm>
              <a:prstGeom prst="line">
                <a:avLst/>
              </a:prstGeom>
              <a:grpFill/>
              <a:ln w="28575"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>
                <a:off x="3347864" y="4437112"/>
                <a:ext cx="216024" cy="0"/>
              </a:xfrm>
              <a:prstGeom prst="line">
                <a:avLst/>
              </a:prstGeom>
              <a:grpFill/>
              <a:ln w="28575"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2" name="Oval 181"/>
              <p:cNvSpPr/>
              <p:nvPr/>
            </p:nvSpPr>
            <p:spPr>
              <a:xfrm>
                <a:off x="3376232" y="4221088"/>
                <a:ext cx="162018" cy="162018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28575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83" name="TextBox 182"/>
            <p:cNvSpPr txBox="1"/>
            <p:nvPr/>
          </p:nvSpPr>
          <p:spPr>
            <a:xfrm>
              <a:off x="5940152" y="5099700"/>
              <a:ext cx="136928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smtClean="0">
                  <a:solidFill>
                    <a:srgbClr val="FFFF00"/>
                  </a:solidFill>
                </a:rPr>
                <a:t>developers </a:t>
              </a:r>
            </a:p>
            <a:p>
              <a:r>
                <a:rPr lang="en-GB" sz="1600" dirty="0" smtClean="0"/>
                <a:t>build </a:t>
              </a:r>
            </a:p>
            <a:p>
              <a:r>
                <a:rPr lang="en-GB" sz="1600" dirty="0" smtClean="0"/>
                <a:t>SOLUTIONS</a:t>
              </a:r>
            </a:p>
            <a:p>
              <a:r>
                <a:rPr lang="en-GB" sz="1600" dirty="0" smtClean="0"/>
                <a:t>based on </a:t>
              </a:r>
            </a:p>
            <a:p>
              <a:r>
                <a:rPr lang="en-GB" sz="1600" dirty="0" smtClean="0"/>
                <a:t>the platform</a:t>
              </a:r>
              <a:endParaRPr lang="en-GB" sz="1600" dirty="0"/>
            </a:p>
          </p:txBody>
        </p:sp>
        <p:grpSp>
          <p:nvGrpSpPr>
            <p:cNvPr id="12" name="Group 221"/>
            <p:cNvGrpSpPr/>
            <p:nvPr/>
          </p:nvGrpSpPr>
          <p:grpSpPr>
            <a:xfrm>
              <a:off x="4499992" y="4347102"/>
              <a:ext cx="216024" cy="594066"/>
              <a:chOff x="3347864" y="4221088"/>
              <a:chExt cx="216024" cy="594066"/>
            </a:xfrm>
            <a:solidFill>
              <a:schemeClr val="bg2">
                <a:lumMod val="20000"/>
                <a:lumOff val="80000"/>
              </a:schemeClr>
            </a:solidFill>
          </p:grpSpPr>
          <p:cxnSp>
            <p:nvCxnSpPr>
              <p:cNvPr id="223" name="Straight Connector 222"/>
              <p:cNvCxnSpPr/>
              <p:nvPr/>
            </p:nvCxnSpPr>
            <p:spPr>
              <a:xfrm rot="5400000">
                <a:off x="3266855" y="4626133"/>
                <a:ext cx="270030" cy="108012"/>
              </a:xfrm>
              <a:prstGeom prst="line">
                <a:avLst/>
              </a:prstGeom>
              <a:grpFill/>
              <a:ln w="28575">
                <a:solidFill>
                  <a:schemeClr val="tx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Straight Connector 223"/>
              <p:cNvCxnSpPr/>
              <p:nvPr/>
            </p:nvCxnSpPr>
            <p:spPr>
              <a:xfrm rot="16200000" flipH="1">
                <a:off x="3374867" y="4626133"/>
                <a:ext cx="270030" cy="108012"/>
              </a:xfrm>
              <a:prstGeom prst="line">
                <a:avLst/>
              </a:prstGeom>
              <a:grpFill/>
              <a:ln w="28575">
                <a:solidFill>
                  <a:schemeClr val="tx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Straight Connector 224"/>
              <p:cNvCxnSpPr/>
              <p:nvPr/>
            </p:nvCxnSpPr>
            <p:spPr>
              <a:xfrm rot="5400000">
                <a:off x="3374867" y="4464115"/>
                <a:ext cx="162018" cy="0"/>
              </a:xfrm>
              <a:prstGeom prst="line">
                <a:avLst/>
              </a:prstGeom>
              <a:grpFill/>
              <a:ln w="28575">
                <a:solidFill>
                  <a:schemeClr val="tx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Straight Connector 225"/>
              <p:cNvCxnSpPr/>
              <p:nvPr/>
            </p:nvCxnSpPr>
            <p:spPr>
              <a:xfrm>
                <a:off x="3347864" y="4437112"/>
                <a:ext cx="216024" cy="0"/>
              </a:xfrm>
              <a:prstGeom prst="line">
                <a:avLst/>
              </a:prstGeom>
              <a:grpFill/>
              <a:ln w="28575">
                <a:solidFill>
                  <a:schemeClr val="tx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7" name="Oval 226"/>
              <p:cNvSpPr/>
              <p:nvPr/>
            </p:nvSpPr>
            <p:spPr>
              <a:xfrm>
                <a:off x="3376232" y="4221088"/>
                <a:ext cx="162018" cy="162018"/>
              </a:xfrm>
              <a:prstGeom prst="ellipse">
                <a:avLst/>
              </a:prstGeom>
              <a:grpFill/>
              <a:ln w="28575">
                <a:solidFill>
                  <a:schemeClr val="tx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3" name="Group 266"/>
            <p:cNvGrpSpPr/>
            <p:nvPr/>
          </p:nvGrpSpPr>
          <p:grpSpPr>
            <a:xfrm>
              <a:off x="5508104" y="2996952"/>
              <a:ext cx="216024" cy="594066"/>
              <a:chOff x="3347864" y="4221088"/>
              <a:chExt cx="216024" cy="594066"/>
            </a:xfrm>
            <a:solidFill>
              <a:srgbClr val="FFFF00"/>
            </a:solidFill>
          </p:grpSpPr>
          <p:cxnSp>
            <p:nvCxnSpPr>
              <p:cNvPr id="268" name="Straight Connector 267"/>
              <p:cNvCxnSpPr/>
              <p:nvPr/>
            </p:nvCxnSpPr>
            <p:spPr>
              <a:xfrm rot="5400000">
                <a:off x="3266855" y="4626133"/>
                <a:ext cx="270030" cy="108012"/>
              </a:xfrm>
              <a:prstGeom prst="line">
                <a:avLst/>
              </a:prstGeom>
              <a:grpFill/>
              <a:ln w="28575"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9" name="Straight Connector 268"/>
              <p:cNvCxnSpPr/>
              <p:nvPr/>
            </p:nvCxnSpPr>
            <p:spPr>
              <a:xfrm rot="16200000" flipH="1">
                <a:off x="3374867" y="4626133"/>
                <a:ext cx="270030" cy="108012"/>
              </a:xfrm>
              <a:prstGeom prst="line">
                <a:avLst/>
              </a:prstGeom>
              <a:grpFill/>
              <a:ln w="28575"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0" name="Straight Connector 269"/>
              <p:cNvCxnSpPr/>
              <p:nvPr/>
            </p:nvCxnSpPr>
            <p:spPr>
              <a:xfrm rot="5400000">
                <a:off x="3374867" y="4464115"/>
                <a:ext cx="162018" cy="0"/>
              </a:xfrm>
              <a:prstGeom prst="line">
                <a:avLst/>
              </a:prstGeom>
              <a:grpFill/>
              <a:ln w="28575"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1" name="Straight Connector 270"/>
              <p:cNvCxnSpPr/>
              <p:nvPr/>
            </p:nvCxnSpPr>
            <p:spPr>
              <a:xfrm>
                <a:off x="3347864" y="4437112"/>
                <a:ext cx="216024" cy="0"/>
              </a:xfrm>
              <a:prstGeom prst="line">
                <a:avLst/>
              </a:prstGeom>
              <a:grpFill/>
              <a:ln w="28575"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2" name="Oval 271"/>
              <p:cNvSpPr/>
              <p:nvPr/>
            </p:nvSpPr>
            <p:spPr>
              <a:xfrm>
                <a:off x="3376232" y="4221088"/>
                <a:ext cx="162018" cy="162018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28575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315" name="TextBox 314"/>
            <p:cNvSpPr txBox="1"/>
            <p:nvPr/>
          </p:nvSpPr>
          <p:spPr>
            <a:xfrm>
              <a:off x="4211960" y="1052736"/>
              <a:ext cx="255736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smtClean="0">
                  <a:solidFill>
                    <a:srgbClr val="FFFF00"/>
                  </a:solidFill>
                </a:rPr>
                <a:t>VENDOR / INTEGRATOR</a:t>
              </a:r>
              <a:endParaRPr lang="en-GB" sz="1600" dirty="0"/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6834664" y="836712"/>
            <a:ext cx="2208410" cy="5832648"/>
            <a:chOff x="6834664" y="836712"/>
            <a:chExt cx="2208410" cy="5832648"/>
          </a:xfrm>
        </p:grpSpPr>
        <p:grpSp>
          <p:nvGrpSpPr>
            <p:cNvPr id="2" name="Group 289"/>
            <p:cNvGrpSpPr/>
            <p:nvPr/>
          </p:nvGrpSpPr>
          <p:grpSpPr>
            <a:xfrm>
              <a:off x="7452320" y="2113111"/>
              <a:ext cx="1296144" cy="1891953"/>
              <a:chOff x="7452320" y="1609055"/>
              <a:chExt cx="1296144" cy="1891953"/>
            </a:xfrm>
          </p:grpSpPr>
          <p:sp>
            <p:nvSpPr>
              <p:cNvPr id="275" name="Rectangle 274"/>
              <p:cNvSpPr/>
              <p:nvPr/>
            </p:nvSpPr>
            <p:spPr>
              <a:xfrm>
                <a:off x="7452320" y="1609055"/>
                <a:ext cx="1296144" cy="1872208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tx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3" name="Group 261"/>
              <p:cNvGrpSpPr/>
              <p:nvPr/>
            </p:nvGrpSpPr>
            <p:grpSpPr>
              <a:xfrm>
                <a:off x="7596336" y="1825079"/>
                <a:ext cx="1008112" cy="1381244"/>
                <a:chOff x="7884368" y="1556792"/>
                <a:chExt cx="1008112" cy="1381244"/>
              </a:xfrm>
            </p:grpSpPr>
            <p:sp>
              <p:nvSpPr>
                <p:cNvPr id="186" name="Can 185"/>
                <p:cNvSpPr/>
                <p:nvPr/>
              </p:nvSpPr>
              <p:spPr>
                <a:xfrm>
                  <a:off x="7884368" y="2204864"/>
                  <a:ext cx="1008112" cy="733172"/>
                </a:xfrm>
                <a:prstGeom prst="can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  <a:ln>
                  <a:solidFill>
                    <a:schemeClr val="accent3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>
                      <a:solidFill>
                        <a:schemeClr val="bg1"/>
                      </a:solidFill>
                    </a:rPr>
                    <a:t>&amp; </a:t>
                  </a:r>
                  <a:r>
                    <a:rPr lang="en-GB" sz="1600" dirty="0" smtClean="0">
                      <a:solidFill>
                        <a:schemeClr val="bg1"/>
                      </a:solidFill>
                      <a:latin typeface="Arial Narrow" pitchFamily="34" charset="0"/>
                    </a:rPr>
                    <a:t>SYSTEMS</a:t>
                  </a:r>
                </a:p>
                <a:p>
                  <a:pPr algn="ctr"/>
                  <a:endParaRPr lang="en-GB" dirty="0"/>
                </a:p>
              </p:txBody>
            </p:sp>
            <p:sp>
              <p:nvSpPr>
                <p:cNvPr id="187" name="Rectangle 186"/>
                <p:cNvSpPr/>
                <p:nvPr/>
              </p:nvSpPr>
              <p:spPr>
                <a:xfrm>
                  <a:off x="7884368" y="1916832"/>
                  <a:ext cx="1008112" cy="274940"/>
                </a:xfrm>
                <a:prstGeom prst="rect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  <a:ln>
                  <a:solidFill>
                    <a:schemeClr val="accent3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>
                      <a:solidFill>
                        <a:schemeClr val="bg1"/>
                      </a:solidFill>
                    </a:rPr>
                    <a:t>APPS</a:t>
                  </a:r>
                </a:p>
              </p:txBody>
            </p:sp>
            <p:sp>
              <p:nvSpPr>
                <p:cNvPr id="258" name="Rectangle 257"/>
                <p:cNvSpPr/>
                <p:nvPr/>
              </p:nvSpPr>
              <p:spPr>
                <a:xfrm>
                  <a:off x="7884368" y="1556792"/>
                  <a:ext cx="1008112" cy="274940"/>
                </a:xfrm>
                <a:prstGeom prst="rect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  <a:ln>
                  <a:solidFill>
                    <a:schemeClr val="accent3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err="1" smtClean="0">
                      <a:solidFill>
                        <a:schemeClr val="bg1"/>
                      </a:solidFill>
                      <a:latin typeface="Arial Narrow" pitchFamily="34" charset="0"/>
                    </a:rPr>
                    <a:t>Present’n</a:t>
                  </a:r>
                  <a:endParaRPr lang="en-GB" dirty="0" smtClean="0">
                    <a:solidFill>
                      <a:schemeClr val="bg1"/>
                    </a:solidFill>
                    <a:latin typeface="Arial Narrow" pitchFamily="34" charset="0"/>
                  </a:endParaRPr>
                </a:p>
              </p:txBody>
            </p:sp>
          </p:grpSp>
          <p:sp>
            <p:nvSpPr>
              <p:cNvPr id="276" name="TextBox 275"/>
              <p:cNvSpPr txBox="1"/>
              <p:nvPr/>
            </p:nvSpPr>
            <p:spPr>
              <a:xfrm>
                <a:off x="7668344" y="3193231"/>
                <a:ext cx="85151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 smtClean="0">
                    <a:solidFill>
                      <a:schemeClr val="bg1"/>
                    </a:solidFill>
                  </a:rPr>
                  <a:t>Platform</a:t>
                </a:r>
                <a:endParaRPr lang="en-GB" dirty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234" name="Straight Arrow Connector 233"/>
            <p:cNvCxnSpPr>
              <a:stCxn id="163" idx="3"/>
            </p:cNvCxnSpPr>
            <p:nvPr/>
          </p:nvCxnSpPr>
          <p:spPr>
            <a:xfrm>
              <a:off x="6876256" y="1988840"/>
              <a:ext cx="720080" cy="47776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Arrow Connector 236"/>
            <p:cNvCxnSpPr>
              <a:stCxn id="155" idx="3"/>
            </p:cNvCxnSpPr>
            <p:nvPr/>
          </p:nvCxnSpPr>
          <p:spPr>
            <a:xfrm>
              <a:off x="6948264" y="2744924"/>
              <a:ext cx="648072" cy="8172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Arrow Connector 239"/>
            <p:cNvCxnSpPr>
              <a:stCxn id="150" idx="5"/>
            </p:cNvCxnSpPr>
            <p:nvPr/>
          </p:nvCxnSpPr>
          <p:spPr>
            <a:xfrm flipV="1">
              <a:off x="6834664" y="3343793"/>
              <a:ext cx="761672" cy="15721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Straight Connector 262"/>
            <p:cNvCxnSpPr/>
            <p:nvPr/>
          </p:nvCxnSpPr>
          <p:spPr>
            <a:xfrm rot="5400000">
              <a:off x="4319972" y="3753036"/>
              <a:ext cx="5832648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4" name="TextBox 273"/>
            <p:cNvSpPr txBox="1"/>
            <p:nvPr/>
          </p:nvSpPr>
          <p:spPr>
            <a:xfrm>
              <a:off x="7380312" y="5099700"/>
              <a:ext cx="1447832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smtClean="0">
                  <a:solidFill>
                    <a:srgbClr val="FFFF00"/>
                  </a:solidFill>
                </a:rPr>
                <a:t>PROVIDERS </a:t>
              </a:r>
            </a:p>
            <a:p>
              <a:r>
                <a:rPr lang="en-GB" sz="1600" dirty="0" smtClean="0"/>
                <a:t>buy</a:t>
              </a:r>
            </a:p>
            <a:p>
              <a:r>
                <a:rPr lang="en-GB" sz="1600" dirty="0" smtClean="0"/>
                <a:t>Solutions</a:t>
              </a:r>
              <a:endParaRPr lang="en-GB" sz="1600" dirty="0" smtClean="0">
                <a:sym typeface="Wingdings" pitchFamily="2" charset="2"/>
              </a:endParaRPr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380312" y="4147914"/>
              <a:ext cx="1417621" cy="721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4" name="Group 291"/>
            <p:cNvGrpSpPr/>
            <p:nvPr/>
          </p:nvGrpSpPr>
          <p:grpSpPr>
            <a:xfrm>
              <a:off x="7884368" y="1178750"/>
              <a:ext cx="216024" cy="594066"/>
              <a:chOff x="3347864" y="4221088"/>
              <a:chExt cx="216024" cy="594066"/>
            </a:xfrm>
            <a:solidFill>
              <a:schemeClr val="accent6">
                <a:lumMod val="75000"/>
              </a:schemeClr>
            </a:solidFill>
          </p:grpSpPr>
          <p:cxnSp>
            <p:nvCxnSpPr>
              <p:cNvPr id="293" name="Straight Connector 292"/>
              <p:cNvCxnSpPr/>
              <p:nvPr/>
            </p:nvCxnSpPr>
            <p:spPr>
              <a:xfrm rot="5400000">
                <a:off x="3266855" y="4626133"/>
                <a:ext cx="270030" cy="108012"/>
              </a:xfrm>
              <a:prstGeom prst="line">
                <a:avLst/>
              </a:prstGeom>
              <a:grpFill/>
              <a:ln w="28575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4" name="Straight Connector 293"/>
              <p:cNvCxnSpPr/>
              <p:nvPr/>
            </p:nvCxnSpPr>
            <p:spPr>
              <a:xfrm rot="16200000" flipH="1">
                <a:off x="3374867" y="4626133"/>
                <a:ext cx="270030" cy="108012"/>
              </a:xfrm>
              <a:prstGeom prst="line">
                <a:avLst/>
              </a:prstGeom>
              <a:grpFill/>
              <a:ln w="28575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5" name="Straight Connector 294"/>
              <p:cNvCxnSpPr/>
              <p:nvPr/>
            </p:nvCxnSpPr>
            <p:spPr>
              <a:xfrm rot="5400000">
                <a:off x="3374867" y="4464115"/>
                <a:ext cx="162018" cy="0"/>
              </a:xfrm>
              <a:prstGeom prst="line">
                <a:avLst/>
              </a:prstGeom>
              <a:grpFill/>
              <a:ln w="28575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6" name="Straight Connector 295"/>
              <p:cNvCxnSpPr/>
              <p:nvPr/>
            </p:nvCxnSpPr>
            <p:spPr>
              <a:xfrm>
                <a:off x="3347864" y="4437112"/>
                <a:ext cx="216024" cy="0"/>
              </a:xfrm>
              <a:prstGeom prst="line">
                <a:avLst/>
              </a:prstGeom>
              <a:grpFill/>
              <a:ln w="28575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7" name="Oval 296"/>
              <p:cNvSpPr/>
              <p:nvPr/>
            </p:nvSpPr>
            <p:spPr>
              <a:xfrm>
                <a:off x="3376232" y="4221088"/>
                <a:ext cx="162018" cy="162018"/>
              </a:xfrm>
              <a:prstGeom prst="ellipse">
                <a:avLst/>
              </a:prstGeom>
              <a:grpFill/>
              <a:ln w="28575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5" name="Group 297"/>
            <p:cNvGrpSpPr/>
            <p:nvPr/>
          </p:nvGrpSpPr>
          <p:grpSpPr>
            <a:xfrm>
              <a:off x="7596336" y="1196752"/>
              <a:ext cx="216024" cy="594066"/>
              <a:chOff x="3347864" y="4221088"/>
              <a:chExt cx="216024" cy="594066"/>
            </a:xfrm>
            <a:solidFill>
              <a:schemeClr val="accent6">
                <a:lumMod val="75000"/>
              </a:schemeClr>
            </a:solidFill>
          </p:grpSpPr>
          <p:cxnSp>
            <p:nvCxnSpPr>
              <p:cNvPr id="299" name="Straight Connector 298"/>
              <p:cNvCxnSpPr/>
              <p:nvPr/>
            </p:nvCxnSpPr>
            <p:spPr>
              <a:xfrm rot="5400000">
                <a:off x="3266855" y="4626133"/>
                <a:ext cx="270030" cy="108012"/>
              </a:xfrm>
              <a:prstGeom prst="line">
                <a:avLst/>
              </a:prstGeom>
              <a:grpFill/>
              <a:ln w="28575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0" name="Straight Connector 299"/>
              <p:cNvCxnSpPr/>
              <p:nvPr/>
            </p:nvCxnSpPr>
            <p:spPr>
              <a:xfrm rot="16200000" flipH="1">
                <a:off x="3374867" y="4626133"/>
                <a:ext cx="270030" cy="108012"/>
              </a:xfrm>
              <a:prstGeom prst="line">
                <a:avLst/>
              </a:prstGeom>
              <a:grpFill/>
              <a:ln w="28575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1" name="Straight Connector 300"/>
              <p:cNvCxnSpPr/>
              <p:nvPr/>
            </p:nvCxnSpPr>
            <p:spPr>
              <a:xfrm rot="5400000">
                <a:off x="3374867" y="4464115"/>
                <a:ext cx="162018" cy="0"/>
              </a:xfrm>
              <a:prstGeom prst="line">
                <a:avLst/>
              </a:prstGeom>
              <a:grpFill/>
              <a:ln w="28575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2" name="Straight Connector 301"/>
              <p:cNvCxnSpPr/>
              <p:nvPr/>
            </p:nvCxnSpPr>
            <p:spPr>
              <a:xfrm>
                <a:off x="3347864" y="4437112"/>
                <a:ext cx="216024" cy="0"/>
              </a:xfrm>
              <a:prstGeom prst="line">
                <a:avLst/>
              </a:prstGeom>
              <a:grpFill/>
              <a:ln w="28575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3" name="Oval 302"/>
              <p:cNvSpPr/>
              <p:nvPr/>
            </p:nvSpPr>
            <p:spPr>
              <a:xfrm>
                <a:off x="3376232" y="4221088"/>
                <a:ext cx="162018" cy="162018"/>
              </a:xfrm>
              <a:prstGeom prst="ellipse">
                <a:avLst/>
              </a:prstGeom>
              <a:grpFill/>
              <a:ln w="28575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6" name="Group 303"/>
            <p:cNvGrpSpPr/>
            <p:nvPr/>
          </p:nvGrpSpPr>
          <p:grpSpPr>
            <a:xfrm>
              <a:off x="8316416" y="1196752"/>
              <a:ext cx="216024" cy="594066"/>
              <a:chOff x="3347864" y="4221088"/>
              <a:chExt cx="216024" cy="594066"/>
            </a:xfrm>
            <a:solidFill>
              <a:schemeClr val="bg2">
                <a:lumMod val="20000"/>
                <a:lumOff val="80000"/>
              </a:schemeClr>
            </a:solidFill>
          </p:grpSpPr>
          <p:cxnSp>
            <p:nvCxnSpPr>
              <p:cNvPr id="305" name="Straight Connector 304"/>
              <p:cNvCxnSpPr/>
              <p:nvPr/>
            </p:nvCxnSpPr>
            <p:spPr>
              <a:xfrm rot="5400000">
                <a:off x="3266855" y="4626133"/>
                <a:ext cx="270030" cy="108012"/>
              </a:xfrm>
              <a:prstGeom prst="line">
                <a:avLst/>
              </a:prstGeom>
              <a:grpFill/>
              <a:ln w="28575">
                <a:solidFill>
                  <a:schemeClr val="tx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6" name="Straight Connector 305"/>
              <p:cNvCxnSpPr/>
              <p:nvPr/>
            </p:nvCxnSpPr>
            <p:spPr>
              <a:xfrm rot="16200000" flipH="1">
                <a:off x="3374867" y="4626133"/>
                <a:ext cx="270030" cy="108012"/>
              </a:xfrm>
              <a:prstGeom prst="line">
                <a:avLst/>
              </a:prstGeom>
              <a:grpFill/>
              <a:ln w="28575">
                <a:solidFill>
                  <a:schemeClr val="tx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7" name="Straight Connector 306"/>
              <p:cNvCxnSpPr/>
              <p:nvPr/>
            </p:nvCxnSpPr>
            <p:spPr>
              <a:xfrm rot="5400000">
                <a:off x="3374867" y="4464115"/>
                <a:ext cx="162018" cy="0"/>
              </a:xfrm>
              <a:prstGeom prst="line">
                <a:avLst/>
              </a:prstGeom>
              <a:grpFill/>
              <a:ln w="28575">
                <a:solidFill>
                  <a:schemeClr val="tx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8" name="Straight Connector 307"/>
              <p:cNvCxnSpPr/>
              <p:nvPr/>
            </p:nvCxnSpPr>
            <p:spPr>
              <a:xfrm>
                <a:off x="3347864" y="4437112"/>
                <a:ext cx="216024" cy="0"/>
              </a:xfrm>
              <a:prstGeom prst="line">
                <a:avLst/>
              </a:prstGeom>
              <a:grpFill/>
              <a:ln w="28575">
                <a:solidFill>
                  <a:schemeClr val="tx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9" name="Oval 308"/>
              <p:cNvSpPr/>
              <p:nvPr/>
            </p:nvSpPr>
            <p:spPr>
              <a:xfrm>
                <a:off x="3376232" y="4221088"/>
                <a:ext cx="162018" cy="162018"/>
              </a:xfrm>
              <a:prstGeom prst="ellipse">
                <a:avLst/>
              </a:prstGeom>
              <a:grpFill/>
              <a:ln w="28575">
                <a:solidFill>
                  <a:schemeClr val="tx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310" name="TextBox 309"/>
            <p:cNvSpPr txBox="1"/>
            <p:nvPr/>
          </p:nvSpPr>
          <p:spPr>
            <a:xfrm>
              <a:off x="7308304" y="836712"/>
              <a:ext cx="173477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smtClean="0">
                  <a:solidFill>
                    <a:srgbClr val="FFFF00"/>
                  </a:solidFill>
                </a:rPr>
                <a:t>DOCs &amp; Patients</a:t>
              </a:r>
            </a:p>
          </p:txBody>
        </p:sp>
        <p:sp>
          <p:nvSpPr>
            <p:cNvPr id="322" name="TextBox 321"/>
            <p:cNvSpPr txBox="1"/>
            <p:nvPr/>
          </p:nvSpPr>
          <p:spPr>
            <a:xfrm>
              <a:off x="7380312" y="1772816"/>
              <a:ext cx="14991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smtClean="0"/>
                <a:t>...use systems</a:t>
              </a:r>
              <a:endParaRPr lang="en-GB" sz="1600" dirty="0"/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107504" y="836712"/>
            <a:ext cx="2088232" cy="5586427"/>
            <a:chOff x="107504" y="836712"/>
            <a:chExt cx="2088232" cy="5586427"/>
          </a:xfrm>
        </p:grpSpPr>
        <p:sp>
          <p:nvSpPr>
            <p:cNvPr id="25" name="TextBox 24"/>
            <p:cNvSpPr txBox="1"/>
            <p:nvPr/>
          </p:nvSpPr>
          <p:spPr>
            <a:xfrm>
              <a:off x="107504" y="5099700"/>
              <a:ext cx="1896673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smtClean="0"/>
                <a:t>build archetypes</a:t>
              </a:r>
            </a:p>
            <a:p>
              <a:r>
                <a:rPr lang="en-GB" sz="1600" dirty="0" smtClean="0"/>
                <a:t>&amp; terminology that </a:t>
              </a:r>
              <a:br>
                <a:rPr lang="en-GB" sz="1600" dirty="0" smtClean="0"/>
              </a:br>
              <a:r>
                <a:rPr lang="en-GB" sz="1600" dirty="0" smtClean="0"/>
                <a:t>define their</a:t>
              </a:r>
            </a:p>
            <a:p>
              <a:r>
                <a:rPr lang="en-GB" sz="1600" dirty="0" smtClean="0"/>
                <a:t>Information – </a:t>
              </a:r>
            </a:p>
            <a:p>
              <a:r>
                <a:rPr lang="en-GB" sz="1600" dirty="0" smtClean="0"/>
                <a:t>e.g. via IHTSDO</a:t>
              </a:r>
              <a:endParaRPr lang="en-GB" sz="1600" dirty="0"/>
            </a:p>
          </p:txBody>
        </p:sp>
        <p:sp>
          <p:nvSpPr>
            <p:cNvPr id="57" name="Flowchart: Multidocument 56"/>
            <p:cNvSpPr/>
            <p:nvPr/>
          </p:nvSpPr>
          <p:spPr>
            <a:xfrm>
              <a:off x="899592" y="2708920"/>
              <a:ext cx="1296144" cy="648072"/>
            </a:xfrm>
            <a:prstGeom prst="flowChartMultidocumen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bg1"/>
                  </a:solidFill>
                </a:rPr>
                <a:t>archetypes</a:t>
              </a:r>
              <a:endParaRPr lang="en-GB" sz="1600" dirty="0">
                <a:solidFill>
                  <a:schemeClr val="bg1"/>
                </a:solidFill>
              </a:endParaRPr>
            </a:p>
          </p:txBody>
        </p:sp>
        <p:grpSp>
          <p:nvGrpSpPr>
            <p:cNvPr id="10" name="Group 209"/>
            <p:cNvGrpSpPr/>
            <p:nvPr/>
          </p:nvGrpSpPr>
          <p:grpSpPr>
            <a:xfrm>
              <a:off x="1043608" y="4347102"/>
              <a:ext cx="216024" cy="594066"/>
              <a:chOff x="3347864" y="4221088"/>
              <a:chExt cx="216024" cy="594066"/>
            </a:xfrm>
            <a:solidFill>
              <a:schemeClr val="accent6">
                <a:lumMod val="75000"/>
              </a:schemeClr>
            </a:solidFill>
          </p:grpSpPr>
          <p:cxnSp>
            <p:nvCxnSpPr>
              <p:cNvPr id="211" name="Straight Connector 210"/>
              <p:cNvCxnSpPr/>
              <p:nvPr/>
            </p:nvCxnSpPr>
            <p:spPr>
              <a:xfrm rot="5400000">
                <a:off x="3266855" y="4626133"/>
                <a:ext cx="270030" cy="108012"/>
              </a:xfrm>
              <a:prstGeom prst="line">
                <a:avLst/>
              </a:prstGeom>
              <a:grpFill/>
              <a:ln w="28575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/>
              <p:cNvCxnSpPr/>
              <p:nvPr/>
            </p:nvCxnSpPr>
            <p:spPr>
              <a:xfrm rot="16200000" flipH="1">
                <a:off x="3374867" y="4626133"/>
                <a:ext cx="270030" cy="108012"/>
              </a:xfrm>
              <a:prstGeom prst="line">
                <a:avLst/>
              </a:prstGeom>
              <a:grpFill/>
              <a:ln w="28575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Straight Connector 212"/>
              <p:cNvCxnSpPr/>
              <p:nvPr/>
            </p:nvCxnSpPr>
            <p:spPr>
              <a:xfrm rot="5400000">
                <a:off x="3374867" y="4464115"/>
                <a:ext cx="162018" cy="0"/>
              </a:xfrm>
              <a:prstGeom prst="line">
                <a:avLst/>
              </a:prstGeom>
              <a:grpFill/>
              <a:ln w="28575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Straight Connector 213"/>
              <p:cNvCxnSpPr/>
              <p:nvPr/>
            </p:nvCxnSpPr>
            <p:spPr>
              <a:xfrm>
                <a:off x="3347864" y="4437112"/>
                <a:ext cx="216024" cy="0"/>
              </a:xfrm>
              <a:prstGeom prst="line">
                <a:avLst/>
              </a:prstGeom>
              <a:grpFill/>
              <a:ln w="28575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5" name="Oval 214"/>
              <p:cNvSpPr/>
              <p:nvPr/>
            </p:nvSpPr>
            <p:spPr>
              <a:xfrm>
                <a:off x="3376232" y="4221088"/>
                <a:ext cx="162018" cy="162018"/>
              </a:xfrm>
              <a:prstGeom prst="ellipse">
                <a:avLst/>
              </a:prstGeom>
              <a:grpFill/>
              <a:ln w="28575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1" name="Group 215"/>
            <p:cNvGrpSpPr/>
            <p:nvPr/>
          </p:nvGrpSpPr>
          <p:grpSpPr>
            <a:xfrm>
              <a:off x="755576" y="4491118"/>
              <a:ext cx="216024" cy="594066"/>
              <a:chOff x="3347864" y="4221088"/>
              <a:chExt cx="216024" cy="594066"/>
            </a:xfrm>
            <a:solidFill>
              <a:schemeClr val="accent6">
                <a:lumMod val="75000"/>
              </a:schemeClr>
            </a:solidFill>
          </p:grpSpPr>
          <p:cxnSp>
            <p:nvCxnSpPr>
              <p:cNvPr id="217" name="Straight Connector 216"/>
              <p:cNvCxnSpPr/>
              <p:nvPr/>
            </p:nvCxnSpPr>
            <p:spPr>
              <a:xfrm rot="5400000">
                <a:off x="3266855" y="4626133"/>
                <a:ext cx="270030" cy="108012"/>
              </a:xfrm>
              <a:prstGeom prst="line">
                <a:avLst/>
              </a:prstGeom>
              <a:grpFill/>
              <a:ln w="28575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>
              <a:xfrm rot="16200000" flipH="1">
                <a:off x="3374867" y="4626133"/>
                <a:ext cx="270030" cy="108012"/>
              </a:xfrm>
              <a:prstGeom prst="line">
                <a:avLst/>
              </a:prstGeom>
              <a:grpFill/>
              <a:ln w="28575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Straight Connector 218"/>
              <p:cNvCxnSpPr/>
              <p:nvPr/>
            </p:nvCxnSpPr>
            <p:spPr>
              <a:xfrm rot="5400000">
                <a:off x="3374867" y="4464115"/>
                <a:ext cx="162018" cy="0"/>
              </a:xfrm>
              <a:prstGeom prst="line">
                <a:avLst/>
              </a:prstGeom>
              <a:grpFill/>
              <a:ln w="28575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Straight Connector 219"/>
              <p:cNvCxnSpPr/>
              <p:nvPr/>
            </p:nvCxnSpPr>
            <p:spPr>
              <a:xfrm>
                <a:off x="3347864" y="4437112"/>
                <a:ext cx="216024" cy="0"/>
              </a:xfrm>
              <a:prstGeom prst="line">
                <a:avLst/>
              </a:prstGeom>
              <a:grpFill/>
              <a:ln w="28575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1" name="Oval 220"/>
              <p:cNvSpPr/>
              <p:nvPr/>
            </p:nvSpPr>
            <p:spPr>
              <a:xfrm>
                <a:off x="3376232" y="4221088"/>
                <a:ext cx="162018" cy="162018"/>
              </a:xfrm>
              <a:prstGeom prst="ellipse">
                <a:avLst/>
              </a:prstGeom>
              <a:grpFill/>
              <a:ln w="28575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64" name="Oval 263"/>
            <p:cNvSpPr/>
            <p:nvPr/>
          </p:nvSpPr>
          <p:spPr>
            <a:xfrm>
              <a:off x="611560" y="4005064"/>
              <a:ext cx="864096" cy="216024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smtClean="0">
                  <a:solidFill>
                    <a:schemeClr val="bg1"/>
                  </a:solidFill>
                </a:rPr>
                <a:t>TOOL</a:t>
              </a:r>
              <a:endParaRPr lang="en-GB" sz="1200" dirty="0">
                <a:solidFill>
                  <a:schemeClr val="bg1"/>
                </a:solidFill>
              </a:endParaRPr>
            </a:p>
          </p:txBody>
        </p:sp>
        <p:sp>
          <p:nvSpPr>
            <p:cNvPr id="321" name="TextBox 320"/>
            <p:cNvSpPr txBox="1"/>
            <p:nvPr/>
          </p:nvSpPr>
          <p:spPr>
            <a:xfrm>
              <a:off x="467544" y="836712"/>
              <a:ext cx="144016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err="1" smtClean="0">
                  <a:solidFill>
                    <a:srgbClr val="FFFF00"/>
                  </a:solidFill>
                </a:rPr>
                <a:t>Stds</a:t>
              </a:r>
              <a:r>
                <a:rPr lang="en-GB" sz="1600" dirty="0" smtClean="0">
                  <a:solidFill>
                    <a:srgbClr val="FFFF00"/>
                  </a:solidFill>
                </a:rPr>
                <a:t> orgs + </a:t>
              </a:r>
            </a:p>
            <a:p>
              <a:r>
                <a:rPr lang="en-GB" sz="1600" dirty="0" smtClean="0">
                  <a:solidFill>
                    <a:srgbClr val="FFFF00"/>
                  </a:solidFill>
                </a:rPr>
                <a:t>Professional </a:t>
              </a:r>
            </a:p>
            <a:p>
              <a:r>
                <a:rPr lang="en-GB" sz="1600" dirty="0" smtClean="0">
                  <a:solidFill>
                    <a:srgbClr val="FFFF00"/>
                  </a:solidFill>
                </a:rPr>
                <a:t>bodies</a:t>
              </a:r>
              <a:endParaRPr lang="en-GB" sz="1600" dirty="0"/>
            </a:p>
          </p:txBody>
        </p:sp>
        <p:sp>
          <p:nvSpPr>
            <p:cNvPr id="128" name="Can 127"/>
            <p:cNvSpPr/>
            <p:nvPr/>
          </p:nvSpPr>
          <p:spPr>
            <a:xfrm>
              <a:off x="971600" y="1700808"/>
              <a:ext cx="1224136" cy="504056"/>
            </a:xfrm>
            <a:prstGeom prst="can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bg1"/>
                  </a:solidFill>
                  <a:latin typeface="Arial Narrow" pitchFamily="34" charset="0"/>
                </a:rPr>
                <a:t>terminology</a:t>
              </a:r>
              <a:endParaRPr lang="en-GB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</p:grpSp>
      <p:grpSp>
        <p:nvGrpSpPr>
          <p:cNvPr id="122" name="Group 121"/>
          <p:cNvGrpSpPr/>
          <p:nvPr/>
        </p:nvGrpSpPr>
        <p:grpSpPr>
          <a:xfrm>
            <a:off x="1979712" y="908720"/>
            <a:ext cx="1728193" cy="5904656"/>
            <a:chOff x="1979712" y="908720"/>
            <a:chExt cx="1728193" cy="5904656"/>
          </a:xfrm>
        </p:grpSpPr>
        <p:sp>
          <p:nvSpPr>
            <p:cNvPr id="31" name="TextBox 30"/>
            <p:cNvSpPr txBox="1"/>
            <p:nvPr/>
          </p:nvSpPr>
          <p:spPr>
            <a:xfrm>
              <a:off x="1979713" y="5099700"/>
              <a:ext cx="1728192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>
                  <a:solidFill>
                    <a:srgbClr val="FFFF00"/>
                  </a:solidFill>
                </a:rPr>
                <a:t>...</a:t>
              </a:r>
              <a:r>
                <a:rPr lang="en-GB" sz="1600" dirty="0" smtClean="0"/>
                <a:t>build templates and issue as standards </a:t>
              </a:r>
            </a:p>
            <a:p>
              <a:r>
                <a:rPr lang="en-GB" sz="1600" dirty="0" smtClean="0"/>
                <a:t>e.g. Discharge </a:t>
              </a:r>
            </a:p>
            <a:p>
              <a:r>
                <a:rPr lang="en-GB" sz="1600" dirty="0" smtClean="0"/>
                <a:t>Summary</a:t>
              </a:r>
              <a:endParaRPr lang="en-GB" sz="1600" dirty="0"/>
            </a:p>
          </p:txBody>
        </p:sp>
        <p:grpSp>
          <p:nvGrpSpPr>
            <p:cNvPr id="5" name="Group 37"/>
            <p:cNvGrpSpPr/>
            <p:nvPr/>
          </p:nvGrpSpPr>
          <p:grpSpPr>
            <a:xfrm>
              <a:off x="3059832" y="4419110"/>
              <a:ext cx="216024" cy="594066"/>
              <a:chOff x="3347864" y="4221088"/>
              <a:chExt cx="216024" cy="594066"/>
            </a:xfrm>
            <a:solidFill>
              <a:schemeClr val="bg2">
                <a:lumMod val="20000"/>
                <a:lumOff val="80000"/>
              </a:schemeClr>
            </a:solidFill>
          </p:grpSpPr>
          <p:cxnSp>
            <p:nvCxnSpPr>
              <p:cNvPr id="33" name="Straight Connector 32"/>
              <p:cNvCxnSpPr/>
              <p:nvPr/>
            </p:nvCxnSpPr>
            <p:spPr>
              <a:xfrm rot="5400000">
                <a:off x="3266855" y="4626133"/>
                <a:ext cx="270030" cy="108012"/>
              </a:xfrm>
              <a:prstGeom prst="line">
                <a:avLst/>
              </a:prstGeom>
              <a:grpFill/>
              <a:ln w="28575">
                <a:solidFill>
                  <a:schemeClr val="tx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16200000" flipH="1">
                <a:off x="3374867" y="4626133"/>
                <a:ext cx="270030" cy="108012"/>
              </a:xfrm>
              <a:prstGeom prst="line">
                <a:avLst/>
              </a:prstGeom>
              <a:grpFill/>
              <a:ln w="28575">
                <a:solidFill>
                  <a:schemeClr val="tx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rot="5400000">
                <a:off x="3374867" y="4464115"/>
                <a:ext cx="162018" cy="0"/>
              </a:xfrm>
              <a:prstGeom prst="line">
                <a:avLst/>
              </a:prstGeom>
              <a:grpFill/>
              <a:ln w="28575">
                <a:solidFill>
                  <a:schemeClr val="tx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3347864" y="4437112"/>
                <a:ext cx="216024" cy="0"/>
              </a:xfrm>
              <a:prstGeom prst="line">
                <a:avLst/>
              </a:prstGeom>
              <a:grpFill/>
              <a:ln w="28575">
                <a:solidFill>
                  <a:schemeClr val="tx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Oval 36"/>
              <p:cNvSpPr/>
              <p:nvPr/>
            </p:nvSpPr>
            <p:spPr>
              <a:xfrm>
                <a:off x="3376232" y="4221088"/>
                <a:ext cx="162018" cy="162018"/>
              </a:xfrm>
              <a:prstGeom prst="ellipse">
                <a:avLst/>
              </a:prstGeom>
              <a:grpFill/>
              <a:ln w="28575">
                <a:solidFill>
                  <a:schemeClr val="tx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6" name="Group 44"/>
            <p:cNvGrpSpPr/>
            <p:nvPr/>
          </p:nvGrpSpPr>
          <p:grpSpPr>
            <a:xfrm>
              <a:off x="2843808" y="4275094"/>
              <a:ext cx="216024" cy="594066"/>
              <a:chOff x="3347864" y="4221088"/>
              <a:chExt cx="216024" cy="594066"/>
            </a:xfrm>
            <a:solidFill>
              <a:schemeClr val="bg2">
                <a:lumMod val="20000"/>
                <a:lumOff val="80000"/>
              </a:schemeClr>
            </a:solidFill>
          </p:grpSpPr>
          <p:cxnSp>
            <p:nvCxnSpPr>
              <p:cNvPr id="46" name="Straight Connector 45"/>
              <p:cNvCxnSpPr/>
              <p:nvPr/>
            </p:nvCxnSpPr>
            <p:spPr>
              <a:xfrm rot="5400000">
                <a:off x="3266855" y="4626133"/>
                <a:ext cx="270030" cy="108012"/>
              </a:xfrm>
              <a:prstGeom prst="line">
                <a:avLst/>
              </a:prstGeom>
              <a:grpFill/>
              <a:ln w="28575">
                <a:solidFill>
                  <a:schemeClr val="tx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16200000" flipH="1">
                <a:off x="3374867" y="4626133"/>
                <a:ext cx="270030" cy="108012"/>
              </a:xfrm>
              <a:prstGeom prst="line">
                <a:avLst/>
              </a:prstGeom>
              <a:grpFill/>
              <a:ln w="28575">
                <a:solidFill>
                  <a:schemeClr val="tx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5400000">
                <a:off x="3374867" y="4464115"/>
                <a:ext cx="162018" cy="0"/>
              </a:xfrm>
              <a:prstGeom prst="line">
                <a:avLst/>
              </a:prstGeom>
              <a:grpFill/>
              <a:ln w="28575">
                <a:solidFill>
                  <a:schemeClr val="tx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3347864" y="4437112"/>
                <a:ext cx="216024" cy="0"/>
              </a:xfrm>
              <a:prstGeom prst="line">
                <a:avLst/>
              </a:prstGeom>
              <a:grpFill/>
              <a:ln w="28575">
                <a:solidFill>
                  <a:schemeClr val="tx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Oval 49"/>
              <p:cNvSpPr/>
              <p:nvPr/>
            </p:nvSpPr>
            <p:spPr>
              <a:xfrm>
                <a:off x="3376232" y="4221088"/>
                <a:ext cx="162018" cy="162018"/>
              </a:xfrm>
              <a:prstGeom prst="ellipse">
                <a:avLst/>
              </a:prstGeom>
              <a:grpFill/>
              <a:ln w="28575">
                <a:solidFill>
                  <a:schemeClr val="tx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7" name="Group 50"/>
            <p:cNvGrpSpPr/>
            <p:nvPr/>
          </p:nvGrpSpPr>
          <p:grpSpPr>
            <a:xfrm>
              <a:off x="2555776" y="4419110"/>
              <a:ext cx="216024" cy="594066"/>
              <a:chOff x="3347864" y="4221088"/>
              <a:chExt cx="216024" cy="594066"/>
            </a:xfrm>
            <a:solidFill>
              <a:schemeClr val="bg2">
                <a:lumMod val="20000"/>
                <a:lumOff val="80000"/>
              </a:schemeClr>
            </a:solidFill>
          </p:grpSpPr>
          <p:cxnSp>
            <p:nvCxnSpPr>
              <p:cNvPr id="52" name="Straight Connector 51"/>
              <p:cNvCxnSpPr/>
              <p:nvPr/>
            </p:nvCxnSpPr>
            <p:spPr>
              <a:xfrm rot="5400000">
                <a:off x="3266855" y="4626133"/>
                <a:ext cx="270030" cy="108012"/>
              </a:xfrm>
              <a:prstGeom prst="line">
                <a:avLst/>
              </a:prstGeom>
              <a:grpFill/>
              <a:ln w="28575">
                <a:solidFill>
                  <a:schemeClr val="tx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16200000" flipH="1">
                <a:off x="3374867" y="4626133"/>
                <a:ext cx="270030" cy="108012"/>
              </a:xfrm>
              <a:prstGeom prst="line">
                <a:avLst/>
              </a:prstGeom>
              <a:grpFill/>
              <a:ln w="28575">
                <a:solidFill>
                  <a:schemeClr val="tx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5400000">
                <a:off x="3374867" y="4464115"/>
                <a:ext cx="162018" cy="0"/>
              </a:xfrm>
              <a:prstGeom prst="line">
                <a:avLst/>
              </a:prstGeom>
              <a:grpFill/>
              <a:ln w="28575">
                <a:solidFill>
                  <a:schemeClr val="tx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>
                <a:off x="3347864" y="4437112"/>
                <a:ext cx="216024" cy="0"/>
              </a:xfrm>
              <a:prstGeom prst="line">
                <a:avLst/>
              </a:prstGeom>
              <a:grpFill/>
              <a:ln w="28575">
                <a:solidFill>
                  <a:schemeClr val="tx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Oval 55"/>
              <p:cNvSpPr/>
              <p:nvPr/>
            </p:nvSpPr>
            <p:spPr>
              <a:xfrm>
                <a:off x="3376232" y="4221088"/>
                <a:ext cx="162018" cy="162018"/>
              </a:xfrm>
              <a:prstGeom prst="ellipse">
                <a:avLst/>
              </a:prstGeom>
              <a:grpFill/>
              <a:ln w="28575">
                <a:solidFill>
                  <a:schemeClr val="tx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61" name="Flowchart: Multidocument 60"/>
            <p:cNvSpPr/>
            <p:nvPr/>
          </p:nvSpPr>
          <p:spPr>
            <a:xfrm>
              <a:off x="2411760" y="2132856"/>
              <a:ext cx="1152128" cy="648072"/>
            </a:xfrm>
            <a:prstGeom prst="flowChartMultidocumen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bg1"/>
                  </a:solidFill>
                  <a:latin typeface="Arial Narrow" pitchFamily="34" charset="0"/>
                </a:rPr>
                <a:t>templates</a:t>
              </a:r>
              <a:endParaRPr lang="en-GB" sz="1600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cxnSp>
          <p:nvCxnSpPr>
            <p:cNvPr id="64" name="Straight Arrow Connector 63"/>
            <p:cNvCxnSpPr>
              <a:stCxn id="57" idx="3"/>
              <a:endCxn id="61" idx="1"/>
            </p:cNvCxnSpPr>
            <p:nvPr/>
          </p:nvCxnSpPr>
          <p:spPr>
            <a:xfrm flipV="1">
              <a:off x="2195736" y="2456892"/>
              <a:ext cx="216024" cy="57606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5" name="Oval 264"/>
            <p:cNvSpPr/>
            <p:nvPr/>
          </p:nvSpPr>
          <p:spPr>
            <a:xfrm>
              <a:off x="2483768" y="4005064"/>
              <a:ext cx="864096" cy="216024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smtClean="0">
                  <a:solidFill>
                    <a:schemeClr val="bg1"/>
                  </a:solidFill>
                </a:rPr>
                <a:t>TOOL</a:t>
              </a:r>
              <a:endParaRPr lang="en-GB" sz="1200" dirty="0">
                <a:solidFill>
                  <a:schemeClr val="bg1"/>
                </a:solidFill>
              </a:endParaRPr>
            </a:p>
          </p:txBody>
        </p:sp>
        <p:sp>
          <p:nvSpPr>
            <p:cNvPr id="316" name="TextBox 315"/>
            <p:cNvSpPr txBox="1"/>
            <p:nvPr/>
          </p:nvSpPr>
          <p:spPr>
            <a:xfrm>
              <a:off x="2195736" y="1052736"/>
              <a:ext cx="14526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smtClean="0">
                  <a:solidFill>
                    <a:srgbClr val="FFFF00"/>
                  </a:solidFill>
                </a:rPr>
                <a:t>GOVs / </a:t>
              </a:r>
              <a:r>
                <a:rPr lang="en-GB" sz="1600" dirty="0" err="1" smtClean="0">
                  <a:solidFill>
                    <a:srgbClr val="FFFF00"/>
                  </a:solidFill>
                </a:rPr>
                <a:t>MoHs</a:t>
              </a:r>
              <a:endParaRPr lang="en-GB" sz="1600" dirty="0"/>
            </a:p>
          </p:txBody>
        </p:sp>
        <p:cxnSp>
          <p:nvCxnSpPr>
            <p:cNvPr id="27" name="Straight Connector 26"/>
            <p:cNvCxnSpPr/>
            <p:nvPr/>
          </p:nvCxnSpPr>
          <p:spPr>
            <a:xfrm rot="5400000">
              <a:off x="-972616" y="3861048"/>
              <a:ext cx="5904656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Arrow Connector 128"/>
            <p:cNvCxnSpPr>
              <a:stCxn id="128" idx="4"/>
              <a:endCxn id="61" idx="1"/>
            </p:cNvCxnSpPr>
            <p:nvPr/>
          </p:nvCxnSpPr>
          <p:spPr>
            <a:xfrm>
              <a:off x="2195736" y="1952836"/>
              <a:ext cx="216024" cy="50405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an 132"/>
          <p:cNvSpPr/>
          <p:nvPr/>
        </p:nvSpPr>
        <p:spPr>
          <a:xfrm>
            <a:off x="755576" y="1844824"/>
            <a:ext cx="3744416" cy="2088232"/>
          </a:xfrm>
          <a:prstGeom prst="can">
            <a:avLst/>
          </a:prstGeom>
          <a:solidFill>
            <a:schemeClr val="tx1">
              <a:lumMod val="7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solidFill>
                <a:schemeClr val="bg1"/>
              </a:solidFill>
            </a:endParaRPr>
          </a:p>
          <a:p>
            <a:pPr algn="ctr"/>
            <a:endParaRPr lang="en-GB" dirty="0" smtClean="0">
              <a:solidFill>
                <a:schemeClr val="bg1"/>
              </a:solidFill>
            </a:endParaRPr>
          </a:p>
          <a:p>
            <a:pPr algn="ctr"/>
            <a:endParaRPr lang="en-GB" dirty="0" smtClean="0">
              <a:solidFill>
                <a:schemeClr val="bg1"/>
              </a:solidFill>
            </a:endParaRPr>
          </a:p>
          <a:p>
            <a:pPr algn="ctr"/>
            <a:r>
              <a:rPr lang="en-GB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Collaborative </a:t>
            </a:r>
          </a:p>
          <a:p>
            <a:pPr algn="ctr"/>
            <a:r>
              <a:rPr lang="en-GB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knowledge </a:t>
            </a:r>
            <a:br>
              <a:rPr lang="en-GB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</a:br>
            <a:r>
              <a:rPr lang="en-GB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repository</a:t>
            </a:r>
            <a:endParaRPr lang="en-GB" sz="1600" dirty="0" smtClean="0">
              <a:solidFill>
                <a:schemeClr val="bg2">
                  <a:lumMod val="60000"/>
                  <a:lumOff val="40000"/>
                </a:schemeClr>
              </a:solidFill>
              <a:latin typeface="Arial Narrow" pitchFamily="34" charset="0"/>
            </a:endParaRPr>
          </a:p>
        </p:txBody>
      </p:sp>
      <p:grpSp>
        <p:nvGrpSpPr>
          <p:cNvPr id="2" name="Group 289"/>
          <p:cNvGrpSpPr/>
          <p:nvPr/>
        </p:nvGrpSpPr>
        <p:grpSpPr>
          <a:xfrm>
            <a:off x="7452320" y="2113111"/>
            <a:ext cx="1296144" cy="1891953"/>
            <a:chOff x="7452320" y="1609055"/>
            <a:chExt cx="1296144" cy="1891953"/>
          </a:xfrm>
          <a:solidFill>
            <a:schemeClr val="bg2">
              <a:lumMod val="20000"/>
              <a:lumOff val="80000"/>
            </a:schemeClr>
          </a:solidFill>
        </p:grpSpPr>
        <p:sp>
          <p:nvSpPr>
            <p:cNvPr id="275" name="Rectangle 274"/>
            <p:cNvSpPr/>
            <p:nvPr/>
          </p:nvSpPr>
          <p:spPr>
            <a:xfrm>
              <a:off x="7452320" y="1609055"/>
              <a:ext cx="1296144" cy="1872208"/>
            </a:xfrm>
            <a:prstGeom prst="rect">
              <a:avLst/>
            </a:prstGeom>
            <a:grpFill/>
            <a:ln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65000"/>
                  </a:schemeClr>
                </a:solidFill>
              </a:endParaRPr>
            </a:p>
          </p:txBody>
        </p:sp>
        <p:grpSp>
          <p:nvGrpSpPr>
            <p:cNvPr id="3" name="Group 261"/>
            <p:cNvGrpSpPr/>
            <p:nvPr/>
          </p:nvGrpSpPr>
          <p:grpSpPr>
            <a:xfrm>
              <a:off x="7596336" y="1825079"/>
              <a:ext cx="1008112" cy="1381244"/>
              <a:chOff x="7884368" y="1556792"/>
              <a:chExt cx="1008112" cy="1381244"/>
            </a:xfrm>
            <a:grpFill/>
          </p:grpSpPr>
          <p:sp>
            <p:nvSpPr>
              <p:cNvPr id="186" name="Can 185"/>
              <p:cNvSpPr/>
              <p:nvPr/>
            </p:nvSpPr>
            <p:spPr>
              <a:xfrm>
                <a:off x="7884368" y="2204864"/>
                <a:ext cx="1008112" cy="733172"/>
              </a:xfrm>
              <a:prstGeom prst="can">
                <a:avLst/>
              </a:prstGeom>
              <a:grpFill/>
              <a:ln>
                <a:solidFill>
                  <a:schemeClr val="bg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>
                    <a:solidFill>
                      <a:schemeClr val="tx1">
                        <a:lumMod val="65000"/>
                      </a:schemeClr>
                    </a:solidFill>
                  </a:rPr>
                  <a:t>&amp; </a:t>
                </a:r>
                <a:r>
                  <a:rPr lang="en-GB" sz="1600" dirty="0" smtClean="0">
                    <a:solidFill>
                      <a:schemeClr val="tx1">
                        <a:lumMod val="65000"/>
                      </a:schemeClr>
                    </a:solidFill>
                    <a:latin typeface="Arial Narrow" pitchFamily="34" charset="0"/>
                  </a:rPr>
                  <a:t>SYSTEMS</a:t>
                </a:r>
              </a:p>
              <a:p>
                <a:pPr algn="ctr"/>
                <a:endParaRPr lang="en-GB" dirty="0">
                  <a:solidFill>
                    <a:schemeClr val="tx1">
                      <a:lumMod val="65000"/>
                    </a:schemeClr>
                  </a:solidFill>
                </a:endParaRPr>
              </a:p>
            </p:txBody>
          </p:sp>
          <p:sp>
            <p:nvSpPr>
              <p:cNvPr id="187" name="Rectangle 186"/>
              <p:cNvSpPr/>
              <p:nvPr/>
            </p:nvSpPr>
            <p:spPr>
              <a:xfrm>
                <a:off x="7884368" y="1916832"/>
                <a:ext cx="1008112" cy="274940"/>
              </a:xfrm>
              <a:prstGeom prst="rect">
                <a:avLst/>
              </a:prstGeom>
              <a:grpFill/>
              <a:ln>
                <a:solidFill>
                  <a:schemeClr val="bg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>
                    <a:solidFill>
                      <a:schemeClr val="tx1">
                        <a:lumMod val="65000"/>
                      </a:schemeClr>
                    </a:solidFill>
                  </a:rPr>
                  <a:t>APPS</a:t>
                </a:r>
              </a:p>
            </p:txBody>
          </p:sp>
          <p:sp>
            <p:nvSpPr>
              <p:cNvPr id="258" name="Rectangle 257"/>
              <p:cNvSpPr/>
              <p:nvPr/>
            </p:nvSpPr>
            <p:spPr>
              <a:xfrm>
                <a:off x="7884368" y="1556792"/>
                <a:ext cx="1008112" cy="274940"/>
              </a:xfrm>
              <a:prstGeom prst="rect">
                <a:avLst/>
              </a:prstGeom>
              <a:grpFill/>
              <a:ln>
                <a:solidFill>
                  <a:schemeClr val="bg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err="1" smtClean="0">
                    <a:solidFill>
                      <a:schemeClr val="tx1">
                        <a:lumMod val="65000"/>
                      </a:schemeClr>
                    </a:solidFill>
                    <a:latin typeface="Arial Narrow" pitchFamily="34" charset="0"/>
                  </a:rPr>
                  <a:t>Present’n</a:t>
                </a:r>
                <a:endParaRPr lang="en-GB" dirty="0" smtClean="0">
                  <a:solidFill>
                    <a:schemeClr val="tx1">
                      <a:lumMod val="65000"/>
                    </a:schemeClr>
                  </a:solidFill>
                  <a:latin typeface="Arial Narrow" pitchFamily="34" charset="0"/>
                </a:endParaRPr>
              </a:p>
            </p:txBody>
          </p:sp>
        </p:grpSp>
        <p:sp>
          <p:nvSpPr>
            <p:cNvPr id="276" name="TextBox 275"/>
            <p:cNvSpPr txBox="1"/>
            <p:nvPr/>
          </p:nvSpPr>
          <p:spPr>
            <a:xfrm>
              <a:off x="7668344" y="3193231"/>
              <a:ext cx="851515" cy="307777"/>
            </a:xfrm>
            <a:prstGeom prst="rect">
              <a:avLst/>
            </a:prstGeom>
            <a:grpFill/>
            <a:ln>
              <a:solidFill>
                <a:schemeClr val="bg1">
                  <a:lumMod val="50000"/>
                  <a:lumOff val="5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GB" sz="1400" dirty="0" smtClean="0">
                  <a:solidFill>
                    <a:schemeClr val="tx1">
                      <a:lumMod val="65000"/>
                    </a:schemeClr>
                  </a:solidFill>
                </a:rPr>
                <a:t>Platform</a:t>
              </a:r>
              <a:endParaRPr lang="en-GB" dirty="0">
                <a:solidFill>
                  <a:schemeClr val="tx1">
                    <a:lumMod val="65000"/>
                  </a:schemeClr>
                </a:solidFill>
              </a:endParaRPr>
            </a:p>
          </p:txBody>
        </p: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00000" y="0"/>
            <a:ext cx="8276456" cy="648072"/>
          </a:xfrm>
        </p:spPr>
        <p:txBody>
          <a:bodyPr/>
          <a:lstStyle/>
          <a:p>
            <a:r>
              <a:rPr lang="en-GB" dirty="0" smtClean="0"/>
              <a:t>Archetype </a:t>
            </a:r>
            <a:r>
              <a:rPr lang="en-GB" dirty="0" smtClean="0"/>
              <a:t>approach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107504" y="5099700"/>
            <a:ext cx="167866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chemeClr val="tx1">
                    <a:lumMod val="65000"/>
                  </a:schemeClr>
                </a:solidFill>
              </a:rPr>
              <a:t>build archetypes</a:t>
            </a:r>
          </a:p>
          <a:p>
            <a:r>
              <a:rPr lang="en-GB" sz="1600" dirty="0" smtClean="0">
                <a:solidFill>
                  <a:schemeClr val="tx1">
                    <a:lumMod val="65000"/>
                  </a:schemeClr>
                </a:solidFill>
              </a:rPr>
              <a:t>And terminology</a:t>
            </a:r>
            <a:br>
              <a:rPr lang="en-GB" sz="1600" dirty="0" smtClean="0">
                <a:solidFill>
                  <a:schemeClr val="tx1">
                    <a:lumMod val="65000"/>
                  </a:schemeClr>
                </a:solidFill>
              </a:rPr>
            </a:br>
            <a:r>
              <a:rPr lang="en-GB" sz="1600" dirty="0" smtClean="0">
                <a:solidFill>
                  <a:schemeClr val="tx1">
                    <a:lumMod val="65000"/>
                  </a:schemeClr>
                </a:solidFill>
              </a:rPr>
              <a:t>that define their</a:t>
            </a:r>
          </a:p>
          <a:p>
            <a:r>
              <a:rPr lang="en-GB" sz="1600" dirty="0" smtClean="0">
                <a:solidFill>
                  <a:schemeClr val="tx1">
                    <a:lumMod val="65000"/>
                  </a:schemeClr>
                </a:solidFill>
              </a:rPr>
              <a:t>Information – </a:t>
            </a:r>
          </a:p>
          <a:p>
            <a:r>
              <a:rPr lang="en-GB" sz="1600" dirty="0" smtClean="0">
                <a:solidFill>
                  <a:schemeClr val="tx1">
                    <a:lumMod val="65000"/>
                  </a:schemeClr>
                </a:solidFill>
              </a:rPr>
              <a:t>e.g. via IHTSDO</a:t>
            </a:r>
            <a:endParaRPr lang="en-GB" sz="1600" dirty="0">
              <a:solidFill>
                <a:schemeClr val="tx1">
                  <a:lumMod val="65000"/>
                </a:schemeClr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-972616" y="3861048"/>
            <a:ext cx="5904656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863588" y="3862868"/>
            <a:ext cx="5832648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979713" y="5099700"/>
            <a:ext cx="17281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chemeClr val="tx1">
                    <a:lumMod val="65000"/>
                  </a:schemeClr>
                </a:solidFill>
              </a:rPr>
              <a:t>...build templates and issue as standards </a:t>
            </a:r>
          </a:p>
          <a:p>
            <a:r>
              <a:rPr lang="en-GB" sz="1600" dirty="0" smtClean="0">
                <a:solidFill>
                  <a:schemeClr val="tx1">
                    <a:lumMod val="65000"/>
                  </a:schemeClr>
                </a:solidFill>
              </a:rPr>
              <a:t>e.g. Discharge </a:t>
            </a:r>
          </a:p>
          <a:p>
            <a:r>
              <a:rPr lang="en-GB" sz="1600" dirty="0" smtClean="0">
                <a:solidFill>
                  <a:schemeClr val="tx1">
                    <a:lumMod val="65000"/>
                  </a:schemeClr>
                </a:solidFill>
              </a:rPr>
              <a:t>Summary</a:t>
            </a:r>
            <a:endParaRPr lang="en-GB" sz="1600" dirty="0">
              <a:solidFill>
                <a:schemeClr val="tx1">
                  <a:lumMod val="65000"/>
                </a:schemeClr>
              </a:solidFill>
            </a:endParaRPr>
          </a:p>
        </p:txBody>
      </p:sp>
      <p:grpSp>
        <p:nvGrpSpPr>
          <p:cNvPr id="5" name="Group 37"/>
          <p:cNvGrpSpPr/>
          <p:nvPr/>
        </p:nvGrpSpPr>
        <p:grpSpPr>
          <a:xfrm>
            <a:off x="3059832" y="4419110"/>
            <a:ext cx="216024" cy="594066"/>
            <a:chOff x="3347864" y="4221088"/>
            <a:chExt cx="216024" cy="594066"/>
          </a:xfrm>
          <a:solidFill>
            <a:schemeClr val="bg2">
              <a:lumMod val="20000"/>
              <a:lumOff val="80000"/>
            </a:schemeClr>
          </a:solidFill>
        </p:grpSpPr>
        <p:cxnSp>
          <p:nvCxnSpPr>
            <p:cNvPr id="33" name="Straight Connector 32"/>
            <p:cNvCxnSpPr/>
            <p:nvPr/>
          </p:nvCxnSpPr>
          <p:spPr>
            <a:xfrm rot="5400000">
              <a:off x="3266855" y="4626133"/>
              <a:ext cx="270030" cy="108012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3374867" y="4626133"/>
              <a:ext cx="270030" cy="108012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>
              <a:off x="3374867" y="4464115"/>
              <a:ext cx="162018" cy="0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3347864" y="4437112"/>
              <a:ext cx="216024" cy="0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3376232" y="4221088"/>
              <a:ext cx="162018" cy="162018"/>
            </a:xfrm>
            <a:prstGeom prst="ellips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" name="Group 44"/>
          <p:cNvGrpSpPr/>
          <p:nvPr/>
        </p:nvGrpSpPr>
        <p:grpSpPr>
          <a:xfrm>
            <a:off x="2843808" y="4275094"/>
            <a:ext cx="216024" cy="594066"/>
            <a:chOff x="3347864" y="4221088"/>
            <a:chExt cx="216024" cy="594066"/>
          </a:xfrm>
          <a:solidFill>
            <a:schemeClr val="bg2">
              <a:lumMod val="20000"/>
              <a:lumOff val="80000"/>
            </a:schemeClr>
          </a:solidFill>
        </p:grpSpPr>
        <p:cxnSp>
          <p:nvCxnSpPr>
            <p:cNvPr id="46" name="Straight Connector 45"/>
            <p:cNvCxnSpPr/>
            <p:nvPr/>
          </p:nvCxnSpPr>
          <p:spPr>
            <a:xfrm rot="5400000">
              <a:off x="3266855" y="4626133"/>
              <a:ext cx="270030" cy="108012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3374867" y="4626133"/>
              <a:ext cx="270030" cy="108012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5400000">
              <a:off x="3374867" y="4464115"/>
              <a:ext cx="162018" cy="0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3347864" y="4437112"/>
              <a:ext cx="216024" cy="0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Oval 49"/>
            <p:cNvSpPr/>
            <p:nvPr/>
          </p:nvSpPr>
          <p:spPr>
            <a:xfrm>
              <a:off x="3376232" y="4221088"/>
              <a:ext cx="162018" cy="162018"/>
            </a:xfrm>
            <a:prstGeom prst="ellips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" name="Group 50"/>
          <p:cNvGrpSpPr/>
          <p:nvPr/>
        </p:nvGrpSpPr>
        <p:grpSpPr>
          <a:xfrm>
            <a:off x="2555776" y="4419110"/>
            <a:ext cx="216024" cy="594066"/>
            <a:chOff x="3347864" y="4221088"/>
            <a:chExt cx="216024" cy="594066"/>
          </a:xfrm>
          <a:solidFill>
            <a:schemeClr val="bg2">
              <a:lumMod val="20000"/>
              <a:lumOff val="80000"/>
            </a:schemeClr>
          </a:solidFill>
        </p:grpSpPr>
        <p:cxnSp>
          <p:nvCxnSpPr>
            <p:cNvPr id="52" name="Straight Connector 51"/>
            <p:cNvCxnSpPr/>
            <p:nvPr/>
          </p:nvCxnSpPr>
          <p:spPr>
            <a:xfrm rot="5400000">
              <a:off x="3266855" y="4626133"/>
              <a:ext cx="270030" cy="108012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16200000" flipH="1">
              <a:off x="3374867" y="4626133"/>
              <a:ext cx="270030" cy="108012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3374867" y="4464115"/>
              <a:ext cx="162018" cy="0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3347864" y="4437112"/>
              <a:ext cx="216024" cy="0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Oval 55"/>
            <p:cNvSpPr/>
            <p:nvPr/>
          </p:nvSpPr>
          <p:spPr>
            <a:xfrm>
              <a:off x="3376232" y="4221088"/>
              <a:ext cx="162018" cy="162018"/>
            </a:xfrm>
            <a:prstGeom prst="ellips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7" name="Flowchart: Multidocument 56"/>
          <p:cNvSpPr/>
          <p:nvPr/>
        </p:nvSpPr>
        <p:spPr>
          <a:xfrm>
            <a:off x="827584" y="2636912"/>
            <a:ext cx="1296144" cy="648072"/>
          </a:xfrm>
          <a:prstGeom prst="flowChartMultidocumen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>
                    <a:lumMod val="65000"/>
                  </a:schemeClr>
                </a:solidFill>
              </a:rPr>
              <a:t>archetypes</a:t>
            </a:r>
            <a:endParaRPr lang="en-GB" sz="1600" dirty="0">
              <a:solidFill>
                <a:schemeClr val="tx1">
                  <a:lumMod val="65000"/>
                </a:schemeClr>
              </a:solidFill>
            </a:endParaRPr>
          </a:p>
        </p:txBody>
      </p:sp>
      <p:sp>
        <p:nvSpPr>
          <p:cNvPr id="61" name="Flowchart: Multidocument 60"/>
          <p:cNvSpPr/>
          <p:nvPr/>
        </p:nvSpPr>
        <p:spPr>
          <a:xfrm>
            <a:off x="2411760" y="2132856"/>
            <a:ext cx="1152128" cy="648072"/>
          </a:xfrm>
          <a:prstGeom prst="flowChartMultidocumen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>
                    <a:lumMod val="65000"/>
                  </a:schemeClr>
                </a:solidFill>
                <a:latin typeface="Arial Narrow" pitchFamily="34" charset="0"/>
              </a:rPr>
              <a:t>templates</a:t>
            </a:r>
            <a:endParaRPr lang="en-GB" sz="1600" dirty="0">
              <a:solidFill>
                <a:schemeClr val="tx1">
                  <a:lumMod val="65000"/>
                </a:schemeClr>
              </a:solidFill>
              <a:latin typeface="Arial Narrow" pitchFamily="34" charset="0"/>
            </a:endParaRPr>
          </a:p>
        </p:txBody>
      </p:sp>
      <p:cxnSp>
        <p:nvCxnSpPr>
          <p:cNvPr id="64" name="Straight Arrow Connector 63"/>
          <p:cNvCxnSpPr>
            <a:stCxn id="57" idx="3"/>
            <a:endCxn id="61" idx="1"/>
          </p:cNvCxnSpPr>
          <p:nvPr/>
        </p:nvCxnSpPr>
        <p:spPr>
          <a:xfrm flipV="1">
            <a:off x="2123728" y="2456892"/>
            <a:ext cx="288032" cy="504056"/>
          </a:xfrm>
          <a:prstGeom prst="straightConnector1">
            <a:avLst/>
          </a:prstGeom>
          <a:ln w="25400">
            <a:solidFill>
              <a:schemeClr val="bg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Flowchart: Multidocument 91"/>
          <p:cNvSpPr/>
          <p:nvPr/>
        </p:nvSpPr>
        <p:spPr>
          <a:xfrm>
            <a:off x="3995936" y="2132856"/>
            <a:ext cx="1152128" cy="648072"/>
          </a:xfrm>
          <a:prstGeom prst="flowChartMultidocumen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>
                    <a:lumMod val="65000"/>
                  </a:schemeClr>
                </a:solidFill>
                <a:latin typeface="Arial Narrow" pitchFamily="34" charset="0"/>
              </a:rPr>
              <a:t>Operational </a:t>
            </a:r>
            <a:r>
              <a:rPr lang="en-GB" sz="1400" dirty="0" smtClean="0">
                <a:solidFill>
                  <a:schemeClr val="tx1">
                    <a:lumMod val="65000"/>
                  </a:schemeClr>
                </a:solidFill>
              </a:rPr>
              <a:t>template</a:t>
            </a:r>
            <a:endParaRPr lang="en-GB" sz="1400" dirty="0">
              <a:solidFill>
                <a:schemeClr val="tx1">
                  <a:lumMod val="65000"/>
                </a:schemeClr>
              </a:solidFill>
            </a:endParaRPr>
          </a:p>
        </p:txBody>
      </p:sp>
      <p:cxnSp>
        <p:nvCxnSpPr>
          <p:cNvPr id="93" name="Straight Arrow Connector 92"/>
          <p:cNvCxnSpPr>
            <a:stCxn id="61" idx="3"/>
            <a:endCxn id="92" idx="1"/>
          </p:cNvCxnSpPr>
          <p:nvPr/>
        </p:nvCxnSpPr>
        <p:spPr>
          <a:xfrm>
            <a:off x="3563888" y="2456892"/>
            <a:ext cx="432048" cy="1588"/>
          </a:xfrm>
          <a:prstGeom prst="straightConnector1">
            <a:avLst/>
          </a:prstGeom>
          <a:ln w="25400">
            <a:solidFill>
              <a:schemeClr val="bg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Oval 93"/>
          <p:cNvSpPr/>
          <p:nvPr/>
        </p:nvSpPr>
        <p:spPr>
          <a:xfrm>
            <a:off x="5364088" y="2204864"/>
            <a:ext cx="504056" cy="720080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>
                    <a:lumMod val="65000"/>
                  </a:schemeClr>
                </a:solidFill>
              </a:rPr>
              <a:t>TOOL</a:t>
            </a:r>
            <a:endParaRPr lang="en-GB" sz="1200" dirty="0">
              <a:solidFill>
                <a:schemeClr val="tx1">
                  <a:lumMod val="65000"/>
                </a:schemeClr>
              </a:solidFill>
            </a:endParaRPr>
          </a:p>
        </p:txBody>
      </p:sp>
      <p:cxnSp>
        <p:nvCxnSpPr>
          <p:cNvPr id="95" name="Straight Arrow Connector 94"/>
          <p:cNvCxnSpPr>
            <a:stCxn id="92" idx="3"/>
            <a:endCxn id="94" idx="2"/>
          </p:cNvCxnSpPr>
          <p:nvPr/>
        </p:nvCxnSpPr>
        <p:spPr>
          <a:xfrm>
            <a:off x="5148064" y="2456892"/>
            <a:ext cx="216024" cy="108012"/>
          </a:xfrm>
          <a:prstGeom prst="straightConnector1">
            <a:avLst/>
          </a:prstGeom>
          <a:ln w="25400">
            <a:solidFill>
              <a:schemeClr val="bg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3923928" y="5099700"/>
            <a:ext cx="186301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chemeClr val="tx1">
                    <a:lumMod val="65000"/>
                  </a:schemeClr>
                </a:solidFill>
              </a:rPr>
              <a:t>...consume </a:t>
            </a:r>
          </a:p>
          <a:p>
            <a:r>
              <a:rPr lang="en-GB" sz="1600" dirty="0" smtClean="0">
                <a:solidFill>
                  <a:schemeClr val="tx1">
                    <a:lumMod val="65000"/>
                  </a:schemeClr>
                </a:solidFill>
              </a:rPr>
              <a:t>std templates and </a:t>
            </a:r>
          </a:p>
          <a:p>
            <a:r>
              <a:rPr lang="en-GB" sz="1600" dirty="0" smtClean="0">
                <a:solidFill>
                  <a:schemeClr val="tx1">
                    <a:lumMod val="65000"/>
                  </a:schemeClr>
                </a:solidFill>
              </a:rPr>
              <a:t>create their own, </a:t>
            </a:r>
          </a:p>
          <a:p>
            <a:r>
              <a:rPr lang="en-GB" sz="1600" dirty="0" smtClean="0">
                <a:solidFill>
                  <a:schemeClr val="tx1">
                    <a:lumMod val="65000"/>
                  </a:schemeClr>
                </a:solidFill>
              </a:rPr>
              <a:t>making OPTs</a:t>
            </a:r>
            <a:endParaRPr lang="en-GB" sz="1600" dirty="0">
              <a:solidFill>
                <a:schemeClr val="tx1">
                  <a:lumMod val="65000"/>
                </a:schemeClr>
              </a:solidFill>
            </a:endParaRPr>
          </a:p>
        </p:txBody>
      </p:sp>
      <p:sp>
        <p:nvSpPr>
          <p:cNvPr id="101" name="Flowchart: Multidocument 100"/>
          <p:cNvSpPr/>
          <p:nvPr/>
        </p:nvSpPr>
        <p:spPr>
          <a:xfrm>
            <a:off x="3995936" y="3140968"/>
            <a:ext cx="1080120" cy="648072"/>
          </a:xfrm>
          <a:prstGeom prst="flowChartMultidocumen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>
                    <a:lumMod val="65000"/>
                  </a:schemeClr>
                </a:solidFill>
                <a:latin typeface="Arial Narrow" pitchFamily="34" charset="0"/>
              </a:rPr>
              <a:t>templates</a:t>
            </a:r>
            <a:endParaRPr lang="en-GB" sz="1600" dirty="0">
              <a:solidFill>
                <a:schemeClr val="tx1">
                  <a:lumMod val="65000"/>
                </a:schemeClr>
              </a:solidFill>
              <a:latin typeface="Arial Narrow" pitchFamily="34" charset="0"/>
            </a:endParaRPr>
          </a:p>
        </p:txBody>
      </p:sp>
      <p:cxnSp>
        <p:nvCxnSpPr>
          <p:cNvPr id="143" name="Straight Arrow Connector 142"/>
          <p:cNvCxnSpPr>
            <a:stCxn id="101" idx="0"/>
            <a:endCxn id="92" idx="2"/>
          </p:cNvCxnSpPr>
          <p:nvPr/>
        </p:nvCxnSpPr>
        <p:spPr>
          <a:xfrm rot="16200000" flipV="1">
            <a:off x="4358803" y="2889467"/>
            <a:ext cx="384583" cy="118420"/>
          </a:xfrm>
          <a:prstGeom prst="straightConnector1">
            <a:avLst/>
          </a:prstGeom>
          <a:ln w="25400">
            <a:solidFill>
              <a:schemeClr val="bg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Isosceles Triangle 149"/>
          <p:cNvSpPr/>
          <p:nvPr/>
        </p:nvSpPr>
        <p:spPr>
          <a:xfrm>
            <a:off x="6012160" y="3284984"/>
            <a:ext cx="1071736" cy="432048"/>
          </a:xfrm>
          <a:prstGeom prst="triangle">
            <a:avLst>
              <a:gd name="adj" fmla="val 53490"/>
            </a:avLst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>
                    <a:lumMod val="65000"/>
                  </a:schemeClr>
                </a:solidFill>
              </a:rPr>
              <a:t>XSD</a:t>
            </a:r>
            <a:endParaRPr lang="en-GB" sz="1400" dirty="0">
              <a:solidFill>
                <a:schemeClr val="tx1">
                  <a:lumMod val="65000"/>
                </a:schemeClr>
              </a:solidFill>
            </a:endParaRPr>
          </a:p>
        </p:txBody>
      </p:sp>
      <p:cxnSp>
        <p:nvCxnSpPr>
          <p:cNvPr id="152" name="Straight Arrow Connector 151"/>
          <p:cNvCxnSpPr>
            <a:stCxn id="94" idx="5"/>
            <a:endCxn id="150" idx="1"/>
          </p:cNvCxnSpPr>
          <p:nvPr/>
        </p:nvCxnSpPr>
        <p:spPr>
          <a:xfrm rot="16200000" flipH="1">
            <a:off x="5705803" y="2908014"/>
            <a:ext cx="681517" cy="504469"/>
          </a:xfrm>
          <a:prstGeom prst="straightConnector1">
            <a:avLst/>
          </a:prstGeom>
          <a:ln w="25400">
            <a:solidFill>
              <a:schemeClr val="bg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Plaque 154"/>
          <p:cNvSpPr/>
          <p:nvPr/>
        </p:nvSpPr>
        <p:spPr>
          <a:xfrm>
            <a:off x="6156176" y="2420888"/>
            <a:ext cx="792088" cy="648072"/>
          </a:xfrm>
          <a:prstGeom prst="plaque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>
                    <a:lumMod val="65000"/>
                  </a:schemeClr>
                </a:solidFill>
              </a:rPr>
              <a:t>TDO</a:t>
            </a:r>
            <a:endParaRPr lang="en-GB" dirty="0">
              <a:solidFill>
                <a:schemeClr val="tx1">
                  <a:lumMod val="65000"/>
                </a:schemeClr>
              </a:solidFill>
            </a:endParaRPr>
          </a:p>
        </p:txBody>
      </p:sp>
      <p:cxnSp>
        <p:nvCxnSpPr>
          <p:cNvPr id="156" name="Straight Arrow Connector 155"/>
          <p:cNvCxnSpPr>
            <a:stCxn id="94" idx="6"/>
            <a:endCxn id="155" idx="1"/>
          </p:cNvCxnSpPr>
          <p:nvPr/>
        </p:nvCxnSpPr>
        <p:spPr>
          <a:xfrm>
            <a:off x="5868144" y="2564904"/>
            <a:ext cx="288032" cy="180020"/>
          </a:xfrm>
          <a:prstGeom prst="straightConnector1">
            <a:avLst/>
          </a:prstGeom>
          <a:ln w="25400">
            <a:solidFill>
              <a:schemeClr val="bg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Arrow Connector 159"/>
          <p:cNvCxnSpPr>
            <a:stCxn id="94" idx="7"/>
            <a:endCxn id="163" idx="1"/>
          </p:cNvCxnSpPr>
          <p:nvPr/>
        </p:nvCxnSpPr>
        <p:spPr>
          <a:xfrm rot="5400000" flipH="1" flipV="1">
            <a:off x="5814513" y="1968655"/>
            <a:ext cx="321477" cy="361849"/>
          </a:xfrm>
          <a:prstGeom prst="straightConnector1">
            <a:avLst/>
          </a:prstGeom>
          <a:ln w="25400">
            <a:solidFill>
              <a:schemeClr val="bg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Flowchart: Internal Storage 162"/>
          <p:cNvSpPr/>
          <p:nvPr/>
        </p:nvSpPr>
        <p:spPr>
          <a:xfrm>
            <a:off x="6156176" y="1700808"/>
            <a:ext cx="720080" cy="576064"/>
          </a:xfrm>
          <a:prstGeom prst="flowChartInternalStorage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>
                    <a:lumMod val="65000"/>
                  </a:schemeClr>
                </a:solidFill>
              </a:rPr>
              <a:t>GUI</a:t>
            </a:r>
            <a:endParaRPr lang="en-GB" dirty="0">
              <a:solidFill>
                <a:schemeClr val="tx1">
                  <a:lumMod val="65000"/>
                </a:schemeClr>
              </a:solidFill>
            </a:endParaRPr>
          </a:p>
        </p:txBody>
      </p:sp>
      <p:grpSp>
        <p:nvGrpSpPr>
          <p:cNvPr id="8" name="Group 170"/>
          <p:cNvGrpSpPr/>
          <p:nvPr/>
        </p:nvGrpSpPr>
        <p:grpSpPr>
          <a:xfrm>
            <a:off x="6588224" y="4275094"/>
            <a:ext cx="216024" cy="594066"/>
            <a:chOff x="3347864" y="4221088"/>
            <a:chExt cx="216024" cy="594066"/>
          </a:xfrm>
          <a:solidFill>
            <a:schemeClr val="bg2">
              <a:lumMod val="20000"/>
              <a:lumOff val="80000"/>
            </a:schemeClr>
          </a:solidFill>
        </p:grpSpPr>
        <p:cxnSp>
          <p:nvCxnSpPr>
            <p:cNvPr id="172" name="Straight Connector 171"/>
            <p:cNvCxnSpPr/>
            <p:nvPr/>
          </p:nvCxnSpPr>
          <p:spPr>
            <a:xfrm rot="5400000">
              <a:off x="3266855" y="4626133"/>
              <a:ext cx="270030" cy="108012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16200000" flipH="1">
              <a:off x="3374867" y="4626133"/>
              <a:ext cx="270030" cy="108012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>
            <a:xfrm rot="5400000">
              <a:off x="3374867" y="4464115"/>
              <a:ext cx="162018" cy="0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>
            <a:xfrm>
              <a:off x="3347864" y="4437112"/>
              <a:ext cx="216024" cy="0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6" name="Oval 175"/>
            <p:cNvSpPr/>
            <p:nvPr/>
          </p:nvSpPr>
          <p:spPr>
            <a:xfrm>
              <a:off x="3376232" y="4221088"/>
              <a:ext cx="162018" cy="162018"/>
            </a:xfrm>
            <a:prstGeom prst="ellips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9" name="Group 176"/>
          <p:cNvGrpSpPr/>
          <p:nvPr/>
        </p:nvGrpSpPr>
        <p:grpSpPr>
          <a:xfrm>
            <a:off x="6300192" y="4275094"/>
            <a:ext cx="216024" cy="594066"/>
            <a:chOff x="3347864" y="4221088"/>
            <a:chExt cx="216024" cy="594066"/>
          </a:xfrm>
          <a:solidFill>
            <a:schemeClr val="bg2">
              <a:lumMod val="20000"/>
              <a:lumOff val="80000"/>
            </a:schemeClr>
          </a:solidFill>
        </p:grpSpPr>
        <p:cxnSp>
          <p:nvCxnSpPr>
            <p:cNvPr id="178" name="Straight Connector 177"/>
            <p:cNvCxnSpPr/>
            <p:nvPr/>
          </p:nvCxnSpPr>
          <p:spPr>
            <a:xfrm rot="5400000">
              <a:off x="3266855" y="4626133"/>
              <a:ext cx="270030" cy="108012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/>
            <p:nvPr/>
          </p:nvCxnSpPr>
          <p:spPr>
            <a:xfrm rot="16200000" flipH="1">
              <a:off x="3374867" y="4626133"/>
              <a:ext cx="270030" cy="108012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/>
            <p:nvPr/>
          </p:nvCxnSpPr>
          <p:spPr>
            <a:xfrm rot="5400000">
              <a:off x="3374867" y="4464115"/>
              <a:ext cx="162018" cy="0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>
              <a:off x="3347864" y="4437112"/>
              <a:ext cx="216024" cy="0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2" name="Oval 181"/>
            <p:cNvSpPr/>
            <p:nvPr/>
          </p:nvSpPr>
          <p:spPr>
            <a:xfrm>
              <a:off x="3376232" y="4221088"/>
              <a:ext cx="162018" cy="162018"/>
            </a:xfrm>
            <a:prstGeom prst="ellips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83" name="TextBox 182"/>
          <p:cNvSpPr txBox="1"/>
          <p:nvPr/>
        </p:nvSpPr>
        <p:spPr>
          <a:xfrm>
            <a:off x="5940152" y="5099700"/>
            <a:ext cx="136928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chemeClr val="tx1">
                    <a:lumMod val="65000"/>
                  </a:schemeClr>
                </a:solidFill>
              </a:rPr>
              <a:t>developers </a:t>
            </a:r>
          </a:p>
          <a:p>
            <a:r>
              <a:rPr lang="en-GB" sz="1600" dirty="0" smtClean="0">
                <a:solidFill>
                  <a:schemeClr val="tx1">
                    <a:lumMod val="65000"/>
                  </a:schemeClr>
                </a:solidFill>
              </a:rPr>
              <a:t>build </a:t>
            </a:r>
          </a:p>
          <a:p>
            <a:r>
              <a:rPr lang="en-GB" sz="1600" dirty="0" smtClean="0">
                <a:solidFill>
                  <a:schemeClr val="tx1">
                    <a:lumMod val="65000"/>
                  </a:schemeClr>
                </a:solidFill>
              </a:rPr>
              <a:t>SOLUTIONS</a:t>
            </a:r>
          </a:p>
          <a:p>
            <a:r>
              <a:rPr lang="en-GB" sz="1600" dirty="0" smtClean="0">
                <a:solidFill>
                  <a:schemeClr val="tx1">
                    <a:lumMod val="65000"/>
                  </a:schemeClr>
                </a:solidFill>
              </a:rPr>
              <a:t>based on </a:t>
            </a:r>
          </a:p>
          <a:p>
            <a:r>
              <a:rPr lang="en-GB" sz="1600" dirty="0" smtClean="0">
                <a:solidFill>
                  <a:schemeClr val="tx1">
                    <a:lumMod val="65000"/>
                  </a:schemeClr>
                </a:solidFill>
              </a:rPr>
              <a:t>the platform</a:t>
            </a:r>
            <a:endParaRPr lang="en-GB" sz="1600" dirty="0">
              <a:solidFill>
                <a:schemeClr val="tx1">
                  <a:lumMod val="65000"/>
                </a:schemeClr>
              </a:solidFill>
            </a:endParaRPr>
          </a:p>
        </p:txBody>
      </p:sp>
      <p:grpSp>
        <p:nvGrpSpPr>
          <p:cNvPr id="10" name="Group 209"/>
          <p:cNvGrpSpPr/>
          <p:nvPr/>
        </p:nvGrpSpPr>
        <p:grpSpPr>
          <a:xfrm>
            <a:off x="1043608" y="4347102"/>
            <a:ext cx="216024" cy="594066"/>
            <a:chOff x="3347864" y="4221088"/>
            <a:chExt cx="216024" cy="594066"/>
          </a:xfrm>
          <a:solidFill>
            <a:schemeClr val="bg2">
              <a:lumMod val="20000"/>
              <a:lumOff val="80000"/>
            </a:schemeClr>
          </a:solidFill>
        </p:grpSpPr>
        <p:cxnSp>
          <p:nvCxnSpPr>
            <p:cNvPr id="211" name="Straight Connector 210"/>
            <p:cNvCxnSpPr/>
            <p:nvPr/>
          </p:nvCxnSpPr>
          <p:spPr>
            <a:xfrm rot="5400000">
              <a:off x="3266855" y="4626133"/>
              <a:ext cx="270030" cy="108012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16200000" flipH="1">
              <a:off x="3374867" y="4626133"/>
              <a:ext cx="270030" cy="108012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3374867" y="4464115"/>
              <a:ext cx="162018" cy="0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>
              <a:off x="3347864" y="4437112"/>
              <a:ext cx="216024" cy="0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5" name="Oval 214"/>
            <p:cNvSpPr/>
            <p:nvPr/>
          </p:nvSpPr>
          <p:spPr>
            <a:xfrm>
              <a:off x="3376232" y="4221088"/>
              <a:ext cx="162018" cy="162018"/>
            </a:xfrm>
            <a:prstGeom prst="ellips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" name="Group 215"/>
          <p:cNvGrpSpPr/>
          <p:nvPr/>
        </p:nvGrpSpPr>
        <p:grpSpPr>
          <a:xfrm>
            <a:off x="755576" y="4491118"/>
            <a:ext cx="216024" cy="594066"/>
            <a:chOff x="3347864" y="4221088"/>
            <a:chExt cx="216024" cy="594066"/>
          </a:xfrm>
          <a:solidFill>
            <a:schemeClr val="bg2">
              <a:lumMod val="20000"/>
              <a:lumOff val="80000"/>
            </a:schemeClr>
          </a:solidFill>
        </p:grpSpPr>
        <p:cxnSp>
          <p:nvCxnSpPr>
            <p:cNvPr id="217" name="Straight Connector 216"/>
            <p:cNvCxnSpPr/>
            <p:nvPr/>
          </p:nvCxnSpPr>
          <p:spPr>
            <a:xfrm rot="5400000">
              <a:off x="3266855" y="4626133"/>
              <a:ext cx="270030" cy="108012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374867" y="4626133"/>
              <a:ext cx="270030" cy="108012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5400000">
              <a:off x="3374867" y="4464115"/>
              <a:ext cx="162018" cy="0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>
              <a:off x="3347864" y="4437112"/>
              <a:ext cx="216024" cy="0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1" name="Oval 220"/>
            <p:cNvSpPr/>
            <p:nvPr/>
          </p:nvSpPr>
          <p:spPr>
            <a:xfrm>
              <a:off x="3376232" y="4221088"/>
              <a:ext cx="162018" cy="162018"/>
            </a:xfrm>
            <a:prstGeom prst="ellips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" name="Group 221"/>
          <p:cNvGrpSpPr/>
          <p:nvPr/>
        </p:nvGrpSpPr>
        <p:grpSpPr>
          <a:xfrm>
            <a:off x="4499992" y="4347102"/>
            <a:ext cx="216024" cy="594066"/>
            <a:chOff x="3347864" y="4221088"/>
            <a:chExt cx="216024" cy="594066"/>
          </a:xfrm>
          <a:solidFill>
            <a:schemeClr val="bg2">
              <a:lumMod val="20000"/>
              <a:lumOff val="80000"/>
            </a:schemeClr>
          </a:solidFill>
        </p:grpSpPr>
        <p:cxnSp>
          <p:nvCxnSpPr>
            <p:cNvPr id="223" name="Straight Connector 222"/>
            <p:cNvCxnSpPr/>
            <p:nvPr/>
          </p:nvCxnSpPr>
          <p:spPr>
            <a:xfrm rot="5400000">
              <a:off x="3266855" y="4626133"/>
              <a:ext cx="270030" cy="108012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16200000" flipH="1">
              <a:off x="3374867" y="4626133"/>
              <a:ext cx="270030" cy="108012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3374867" y="4464115"/>
              <a:ext cx="162018" cy="0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>
              <a:off x="3347864" y="4437112"/>
              <a:ext cx="216024" cy="0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7" name="Oval 226"/>
            <p:cNvSpPr/>
            <p:nvPr/>
          </p:nvSpPr>
          <p:spPr>
            <a:xfrm>
              <a:off x="3376232" y="4221088"/>
              <a:ext cx="162018" cy="162018"/>
            </a:xfrm>
            <a:prstGeom prst="ellips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234" name="Straight Arrow Connector 233"/>
          <p:cNvCxnSpPr>
            <a:stCxn id="163" idx="3"/>
          </p:cNvCxnSpPr>
          <p:nvPr/>
        </p:nvCxnSpPr>
        <p:spPr>
          <a:xfrm>
            <a:off x="6876256" y="1988840"/>
            <a:ext cx="720080" cy="477765"/>
          </a:xfrm>
          <a:prstGeom prst="straightConnector1">
            <a:avLst/>
          </a:prstGeom>
          <a:ln w="25400">
            <a:solidFill>
              <a:schemeClr val="bg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Arrow Connector 236"/>
          <p:cNvCxnSpPr>
            <a:stCxn id="155" idx="3"/>
          </p:cNvCxnSpPr>
          <p:nvPr/>
        </p:nvCxnSpPr>
        <p:spPr>
          <a:xfrm>
            <a:off x="6948264" y="2744924"/>
            <a:ext cx="648072" cy="81721"/>
          </a:xfrm>
          <a:prstGeom prst="straightConnector1">
            <a:avLst/>
          </a:prstGeom>
          <a:ln w="25400">
            <a:solidFill>
              <a:schemeClr val="bg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Arrow Connector 239"/>
          <p:cNvCxnSpPr>
            <a:stCxn id="150" idx="5"/>
          </p:cNvCxnSpPr>
          <p:nvPr/>
        </p:nvCxnSpPr>
        <p:spPr>
          <a:xfrm flipV="1">
            <a:off x="6834664" y="3343793"/>
            <a:ext cx="761672" cy="157215"/>
          </a:xfrm>
          <a:prstGeom prst="straightConnector1">
            <a:avLst/>
          </a:prstGeom>
          <a:ln w="25400">
            <a:solidFill>
              <a:schemeClr val="bg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Connector 262"/>
          <p:cNvCxnSpPr/>
          <p:nvPr/>
        </p:nvCxnSpPr>
        <p:spPr>
          <a:xfrm rot="5400000">
            <a:off x="4319972" y="3753036"/>
            <a:ext cx="5832648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4" name="Oval 263"/>
          <p:cNvSpPr/>
          <p:nvPr/>
        </p:nvSpPr>
        <p:spPr>
          <a:xfrm>
            <a:off x="611560" y="4005064"/>
            <a:ext cx="864096" cy="216024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>
                    <a:lumMod val="65000"/>
                  </a:schemeClr>
                </a:solidFill>
              </a:rPr>
              <a:t>TOOL</a:t>
            </a:r>
            <a:endParaRPr lang="en-GB" sz="1200" dirty="0">
              <a:solidFill>
                <a:schemeClr val="tx1">
                  <a:lumMod val="65000"/>
                </a:schemeClr>
              </a:solidFill>
            </a:endParaRPr>
          </a:p>
        </p:txBody>
      </p:sp>
      <p:sp>
        <p:nvSpPr>
          <p:cNvPr id="265" name="Oval 264"/>
          <p:cNvSpPr/>
          <p:nvPr/>
        </p:nvSpPr>
        <p:spPr>
          <a:xfrm>
            <a:off x="2483768" y="4005064"/>
            <a:ext cx="864096" cy="216024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>
                    <a:lumMod val="65000"/>
                  </a:schemeClr>
                </a:solidFill>
              </a:rPr>
              <a:t>TOOL</a:t>
            </a:r>
            <a:endParaRPr lang="en-GB" sz="1200" dirty="0">
              <a:solidFill>
                <a:schemeClr val="tx1">
                  <a:lumMod val="65000"/>
                </a:schemeClr>
              </a:solidFill>
            </a:endParaRPr>
          </a:p>
        </p:txBody>
      </p:sp>
      <p:sp>
        <p:nvSpPr>
          <p:cNvPr id="266" name="Oval 265"/>
          <p:cNvSpPr/>
          <p:nvPr/>
        </p:nvSpPr>
        <p:spPr>
          <a:xfrm>
            <a:off x="4211960" y="4005064"/>
            <a:ext cx="864096" cy="216024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>
                    <a:lumMod val="65000"/>
                  </a:schemeClr>
                </a:solidFill>
              </a:rPr>
              <a:t>TOOL</a:t>
            </a:r>
            <a:endParaRPr lang="en-GB" sz="1200" dirty="0">
              <a:solidFill>
                <a:schemeClr val="tx1">
                  <a:lumMod val="65000"/>
                </a:schemeClr>
              </a:solidFill>
            </a:endParaRPr>
          </a:p>
        </p:txBody>
      </p:sp>
      <p:grpSp>
        <p:nvGrpSpPr>
          <p:cNvPr id="13" name="Group 266"/>
          <p:cNvGrpSpPr/>
          <p:nvPr/>
        </p:nvGrpSpPr>
        <p:grpSpPr>
          <a:xfrm>
            <a:off x="5508104" y="2996952"/>
            <a:ext cx="216024" cy="594066"/>
            <a:chOff x="3347864" y="4221088"/>
            <a:chExt cx="216024" cy="594066"/>
          </a:xfrm>
          <a:solidFill>
            <a:schemeClr val="bg2">
              <a:lumMod val="20000"/>
              <a:lumOff val="80000"/>
            </a:schemeClr>
          </a:solidFill>
        </p:grpSpPr>
        <p:cxnSp>
          <p:nvCxnSpPr>
            <p:cNvPr id="268" name="Straight Connector 267"/>
            <p:cNvCxnSpPr/>
            <p:nvPr/>
          </p:nvCxnSpPr>
          <p:spPr>
            <a:xfrm rot="5400000">
              <a:off x="3266855" y="4626133"/>
              <a:ext cx="270030" cy="108012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Straight Connector 268"/>
            <p:cNvCxnSpPr/>
            <p:nvPr/>
          </p:nvCxnSpPr>
          <p:spPr>
            <a:xfrm rot="16200000" flipH="1">
              <a:off x="3374867" y="4626133"/>
              <a:ext cx="270030" cy="108012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3374867" y="4464115"/>
              <a:ext cx="162018" cy="0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>
              <a:off x="3347864" y="4437112"/>
              <a:ext cx="216024" cy="0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2" name="Oval 271"/>
            <p:cNvSpPr/>
            <p:nvPr/>
          </p:nvSpPr>
          <p:spPr>
            <a:xfrm>
              <a:off x="3376232" y="4221088"/>
              <a:ext cx="162018" cy="162018"/>
            </a:xfrm>
            <a:prstGeom prst="ellips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73" name="Oval 272"/>
          <p:cNvSpPr/>
          <p:nvPr/>
        </p:nvSpPr>
        <p:spPr>
          <a:xfrm>
            <a:off x="6084168" y="3942349"/>
            <a:ext cx="1008112" cy="216024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bg1"/>
                </a:solidFill>
              </a:rPr>
              <a:t>TOOLS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274" name="TextBox 273"/>
          <p:cNvSpPr txBox="1"/>
          <p:nvPr/>
        </p:nvSpPr>
        <p:spPr>
          <a:xfrm>
            <a:off x="7380312" y="5099700"/>
            <a:ext cx="14478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chemeClr val="tx1">
                    <a:lumMod val="65000"/>
                  </a:schemeClr>
                </a:solidFill>
              </a:rPr>
              <a:t>PROVIDERS </a:t>
            </a:r>
          </a:p>
          <a:p>
            <a:r>
              <a:rPr lang="en-GB" sz="1600" dirty="0" smtClean="0">
                <a:solidFill>
                  <a:schemeClr val="tx1">
                    <a:lumMod val="65000"/>
                  </a:schemeClr>
                </a:solidFill>
              </a:rPr>
              <a:t>buy</a:t>
            </a:r>
          </a:p>
          <a:p>
            <a:r>
              <a:rPr lang="en-GB" sz="1600" dirty="0" smtClean="0">
                <a:solidFill>
                  <a:schemeClr val="tx1">
                    <a:lumMod val="65000"/>
                  </a:schemeClr>
                </a:solidFill>
              </a:rPr>
              <a:t>Solutions</a:t>
            </a:r>
            <a:endParaRPr lang="en-GB" sz="1600" dirty="0" smtClean="0">
              <a:solidFill>
                <a:schemeClr val="tx1">
                  <a:lumMod val="65000"/>
                </a:schemeClr>
              </a:solidFill>
              <a:sym typeface="Wingdings" pitchFamily="2" charset="2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4147914"/>
            <a:ext cx="1417621" cy="72124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solidFill>
              <a:schemeClr val="bg1">
                <a:lumMod val="50000"/>
                <a:lumOff val="50000"/>
              </a:schemeClr>
            </a:solidFill>
            <a:miter lim="800000"/>
            <a:headEnd/>
            <a:tailEnd/>
          </a:ln>
        </p:spPr>
      </p:pic>
      <p:grpSp>
        <p:nvGrpSpPr>
          <p:cNvPr id="14" name="Group 291"/>
          <p:cNvGrpSpPr/>
          <p:nvPr/>
        </p:nvGrpSpPr>
        <p:grpSpPr>
          <a:xfrm>
            <a:off x="7884368" y="1178750"/>
            <a:ext cx="216024" cy="594066"/>
            <a:chOff x="3347864" y="4221088"/>
            <a:chExt cx="216024" cy="594066"/>
          </a:xfrm>
          <a:solidFill>
            <a:schemeClr val="bg2">
              <a:lumMod val="20000"/>
              <a:lumOff val="80000"/>
            </a:schemeClr>
          </a:solidFill>
        </p:grpSpPr>
        <p:cxnSp>
          <p:nvCxnSpPr>
            <p:cNvPr id="293" name="Straight Connector 292"/>
            <p:cNvCxnSpPr/>
            <p:nvPr/>
          </p:nvCxnSpPr>
          <p:spPr>
            <a:xfrm rot="5400000">
              <a:off x="3266855" y="4626133"/>
              <a:ext cx="270030" cy="108012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16200000" flipH="1">
              <a:off x="3374867" y="4626133"/>
              <a:ext cx="270030" cy="108012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Straight Connector 294"/>
            <p:cNvCxnSpPr/>
            <p:nvPr/>
          </p:nvCxnSpPr>
          <p:spPr>
            <a:xfrm rot="5400000">
              <a:off x="3374867" y="4464115"/>
              <a:ext cx="162018" cy="0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Straight Connector 295"/>
            <p:cNvCxnSpPr/>
            <p:nvPr/>
          </p:nvCxnSpPr>
          <p:spPr>
            <a:xfrm>
              <a:off x="3347864" y="4437112"/>
              <a:ext cx="216024" cy="0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7" name="Oval 296"/>
            <p:cNvSpPr/>
            <p:nvPr/>
          </p:nvSpPr>
          <p:spPr>
            <a:xfrm>
              <a:off x="3376232" y="4221088"/>
              <a:ext cx="162018" cy="162018"/>
            </a:xfrm>
            <a:prstGeom prst="ellips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5" name="Group 297"/>
          <p:cNvGrpSpPr/>
          <p:nvPr/>
        </p:nvGrpSpPr>
        <p:grpSpPr>
          <a:xfrm>
            <a:off x="7596336" y="1196752"/>
            <a:ext cx="216024" cy="594066"/>
            <a:chOff x="3347864" y="4221088"/>
            <a:chExt cx="216024" cy="594066"/>
          </a:xfrm>
          <a:solidFill>
            <a:schemeClr val="bg2">
              <a:lumMod val="20000"/>
              <a:lumOff val="80000"/>
            </a:schemeClr>
          </a:solidFill>
        </p:grpSpPr>
        <p:cxnSp>
          <p:nvCxnSpPr>
            <p:cNvPr id="299" name="Straight Connector 298"/>
            <p:cNvCxnSpPr/>
            <p:nvPr/>
          </p:nvCxnSpPr>
          <p:spPr>
            <a:xfrm rot="5400000">
              <a:off x="3266855" y="4626133"/>
              <a:ext cx="270030" cy="108012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Straight Connector 299"/>
            <p:cNvCxnSpPr/>
            <p:nvPr/>
          </p:nvCxnSpPr>
          <p:spPr>
            <a:xfrm rot="16200000" flipH="1">
              <a:off x="3374867" y="4626133"/>
              <a:ext cx="270030" cy="108012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Straight Connector 300"/>
            <p:cNvCxnSpPr/>
            <p:nvPr/>
          </p:nvCxnSpPr>
          <p:spPr>
            <a:xfrm rot="5400000">
              <a:off x="3374867" y="4464115"/>
              <a:ext cx="162018" cy="0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>
              <a:off x="3347864" y="4437112"/>
              <a:ext cx="216024" cy="0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3" name="Oval 302"/>
            <p:cNvSpPr/>
            <p:nvPr/>
          </p:nvSpPr>
          <p:spPr>
            <a:xfrm>
              <a:off x="3376232" y="4221088"/>
              <a:ext cx="162018" cy="162018"/>
            </a:xfrm>
            <a:prstGeom prst="ellips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6" name="Group 303"/>
          <p:cNvGrpSpPr/>
          <p:nvPr/>
        </p:nvGrpSpPr>
        <p:grpSpPr>
          <a:xfrm>
            <a:off x="8316416" y="1196752"/>
            <a:ext cx="216024" cy="594066"/>
            <a:chOff x="3347864" y="4221088"/>
            <a:chExt cx="216024" cy="594066"/>
          </a:xfrm>
          <a:solidFill>
            <a:schemeClr val="bg2">
              <a:lumMod val="20000"/>
              <a:lumOff val="80000"/>
            </a:schemeClr>
          </a:solidFill>
        </p:grpSpPr>
        <p:cxnSp>
          <p:nvCxnSpPr>
            <p:cNvPr id="305" name="Straight Connector 304"/>
            <p:cNvCxnSpPr/>
            <p:nvPr/>
          </p:nvCxnSpPr>
          <p:spPr>
            <a:xfrm rot="5400000">
              <a:off x="3266855" y="4626133"/>
              <a:ext cx="270030" cy="108012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Straight Connector 305"/>
            <p:cNvCxnSpPr/>
            <p:nvPr/>
          </p:nvCxnSpPr>
          <p:spPr>
            <a:xfrm rot="16200000" flipH="1">
              <a:off x="3374867" y="4626133"/>
              <a:ext cx="270030" cy="108012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5400000">
              <a:off x="3374867" y="4464115"/>
              <a:ext cx="162018" cy="0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Straight Connector 307"/>
            <p:cNvCxnSpPr/>
            <p:nvPr/>
          </p:nvCxnSpPr>
          <p:spPr>
            <a:xfrm>
              <a:off x="3347864" y="4437112"/>
              <a:ext cx="216024" cy="0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9" name="Oval 308"/>
            <p:cNvSpPr/>
            <p:nvPr/>
          </p:nvSpPr>
          <p:spPr>
            <a:xfrm>
              <a:off x="3376232" y="4221088"/>
              <a:ext cx="162018" cy="162018"/>
            </a:xfrm>
            <a:prstGeom prst="ellipse">
              <a:avLst/>
            </a:prstGeom>
            <a:grpFill/>
            <a:ln w="28575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10" name="TextBox 309"/>
          <p:cNvSpPr txBox="1"/>
          <p:nvPr/>
        </p:nvSpPr>
        <p:spPr>
          <a:xfrm>
            <a:off x="7308304" y="836712"/>
            <a:ext cx="17347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chemeClr val="tx1">
                    <a:lumMod val="65000"/>
                  </a:schemeClr>
                </a:solidFill>
              </a:rPr>
              <a:t>DOCs &amp; Patients</a:t>
            </a:r>
          </a:p>
        </p:txBody>
      </p:sp>
      <p:sp>
        <p:nvSpPr>
          <p:cNvPr id="315" name="TextBox 314"/>
          <p:cNvSpPr txBox="1"/>
          <p:nvPr/>
        </p:nvSpPr>
        <p:spPr>
          <a:xfrm>
            <a:off x="4211960" y="1052736"/>
            <a:ext cx="25573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chemeClr val="tx1">
                    <a:lumMod val="65000"/>
                  </a:schemeClr>
                </a:solidFill>
              </a:rPr>
              <a:t>VENDOR / INTEGRATOR</a:t>
            </a:r>
            <a:endParaRPr lang="en-GB" sz="1600" dirty="0">
              <a:solidFill>
                <a:schemeClr val="tx1">
                  <a:lumMod val="65000"/>
                </a:schemeClr>
              </a:solidFill>
            </a:endParaRPr>
          </a:p>
        </p:txBody>
      </p:sp>
      <p:sp>
        <p:nvSpPr>
          <p:cNvPr id="316" name="TextBox 315"/>
          <p:cNvSpPr txBox="1"/>
          <p:nvPr/>
        </p:nvSpPr>
        <p:spPr>
          <a:xfrm>
            <a:off x="2195736" y="1052736"/>
            <a:ext cx="14526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chemeClr val="tx1">
                    <a:lumMod val="65000"/>
                  </a:schemeClr>
                </a:solidFill>
              </a:rPr>
              <a:t>GOVs / </a:t>
            </a:r>
            <a:r>
              <a:rPr lang="en-GB" sz="1600" dirty="0" err="1" smtClean="0">
                <a:solidFill>
                  <a:schemeClr val="tx1">
                    <a:lumMod val="65000"/>
                  </a:schemeClr>
                </a:solidFill>
              </a:rPr>
              <a:t>MoHs</a:t>
            </a:r>
            <a:endParaRPr lang="en-GB" sz="1600" dirty="0">
              <a:solidFill>
                <a:schemeClr val="tx1">
                  <a:lumMod val="65000"/>
                </a:schemeClr>
              </a:solidFill>
            </a:endParaRPr>
          </a:p>
        </p:txBody>
      </p:sp>
      <p:sp>
        <p:nvSpPr>
          <p:cNvPr id="321" name="TextBox 320"/>
          <p:cNvSpPr txBox="1"/>
          <p:nvPr/>
        </p:nvSpPr>
        <p:spPr>
          <a:xfrm>
            <a:off x="467544" y="836712"/>
            <a:ext cx="1440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chemeClr val="tx1">
                    <a:lumMod val="65000"/>
                  </a:schemeClr>
                </a:solidFill>
              </a:rPr>
              <a:t>Stds</a:t>
            </a:r>
            <a:r>
              <a:rPr lang="en-GB" sz="1600" dirty="0" smtClean="0">
                <a:solidFill>
                  <a:schemeClr val="tx1">
                    <a:lumMod val="65000"/>
                  </a:schemeClr>
                </a:solidFill>
              </a:rPr>
              <a:t> orgs + </a:t>
            </a:r>
          </a:p>
          <a:p>
            <a:r>
              <a:rPr lang="en-GB" sz="1600" dirty="0" smtClean="0">
                <a:solidFill>
                  <a:schemeClr val="tx1">
                    <a:lumMod val="65000"/>
                  </a:schemeClr>
                </a:solidFill>
              </a:rPr>
              <a:t>Professional </a:t>
            </a:r>
          </a:p>
          <a:p>
            <a:r>
              <a:rPr lang="en-GB" sz="1600" dirty="0" smtClean="0">
                <a:solidFill>
                  <a:schemeClr val="tx1">
                    <a:lumMod val="65000"/>
                  </a:schemeClr>
                </a:solidFill>
              </a:rPr>
              <a:t>bodies</a:t>
            </a:r>
            <a:endParaRPr lang="en-GB" sz="1600" dirty="0">
              <a:solidFill>
                <a:schemeClr val="tx1">
                  <a:lumMod val="65000"/>
                </a:schemeClr>
              </a:solidFill>
            </a:endParaRPr>
          </a:p>
        </p:txBody>
      </p:sp>
      <p:sp>
        <p:nvSpPr>
          <p:cNvPr id="322" name="TextBox 321"/>
          <p:cNvSpPr txBox="1"/>
          <p:nvPr/>
        </p:nvSpPr>
        <p:spPr>
          <a:xfrm>
            <a:off x="7380312" y="1772816"/>
            <a:ext cx="14991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...use systems</a:t>
            </a:r>
            <a:endParaRPr lang="en-GB" sz="1600" dirty="0"/>
          </a:p>
        </p:txBody>
      </p:sp>
      <p:sp>
        <p:nvSpPr>
          <p:cNvPr id="127" name="Curved Down Arrow 126"/>
          <p:cNvSpPr/>
          <p:nvPr/>
        </p:nvSpPr>
        <p:spPr>
          <a:xfrm>
            <a:off x="1475656" y="548680"/>
            <a:ext cx="6264696" cy="1008112"/>
          </a:xfrm>
          <a:prstGeom prst="curvedDownArrow">
            <a:avLst>
              <a:gd name="adj1" fmla="val 25000"/>
              <a:gd name="adj2" fmla="val 50000"/>
              <a:gd name="adj3" fmla="val 24087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GUARANTEED SEMANTICS</a:t>
            </a:r>
            <a:endParaRPr lang="en-GB" sz="24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4957640" y="3573016"/>
            <a:ext cx="308289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Easy</a:t>
            </a:r>
          </a:p>
          <a:p>
            <a:pPr algn="ctr"/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Development</a:t>
            </a:r>
            <a:endParaRPr lang="en-US" sz="36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4644008" y="5085184"/>
            <a:ext cx="2134110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Cheaper,</a:t>
            </a:r>
          </a:p>
          <a:p>
            <a:pPr algn="ctr"/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faster</a:t>
            </a:r>
            <a:endParaRPr lang="en-US" sz="36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3635896" y="1844824"/>
            <a:ext cx="1826141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Joining</a:t>
            </a:r>
          </a:p>
          <a:p>
            <a:pPr algn="ctr"/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point</a:t>
            </a:r>
            <a:endParaRPr lang="en-US" sz="36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131" name="Can 130"/>
          <p:cNvSpPr/>
          <p:nvPr/>
        </p:nvSpPr>
        <p:spPr>
          <a:xfrm>
            <a:off x="971600" y="1700808"/>
            <a:ext cx="1224136" cy="504056"/>
          </a:xfrm>
          <a:prstGeom prst="can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>
                    <a:lumMod val="75000"/>
                  </a:schemeClr>
                </a:solidFill>
                <a:latin typeface="Arial Narrow" pitchFamily="34" charset="0"/>
              </a:rPr>
              <a:t>terminology</a:t>
            </a:r>
            <a:endParaRPr lang="en-GB" dirty="0">
              <a:solidFill>
                <a:schemeClr val="tx1">
                  <a:lumMod val="75000"/>
                </a:schemeClr>
              </a:solidFill>
              <a:latin typeface="Arial Narrow" pitchFamily="34" charset="0"/>
            </a:endParaRPr>
          </a:p>
        </p:txBody>
      </p:sp>
      <p:cxnSp>
        <p:nvCxnSpPr>
          <p:cNvPr id="132" name="Straight Arrow Connector 131"/>
          <p:cNvCxnSpPr>
            <a:stCxn id="131" idx="4"/>
            <a:endCxn id="61" idx="1"/>
          </p:cNvCxnSpPr>
          <p:nvPr/>
        </p:nvCxnSpPr>
        <p:spPr>
          <a:xfrm>
            <a:off x="2195736" y="1952836"/>
            <a:ext cx="216024" cy="504056"/>
          </a:xfrm>
          <a:prstGeom prst="straightConnector1">
            <a:avLst/>
          </a:prstGeom>
          <a:ln w="25400">
            <a:solidFill>
              <a:schemeClr val="bg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Rectangle 137"/>
          <p:cNvSpPr/>
          <p:nvPr/>
        </p:nvSpPr>
        <p:spPr>
          <a:xfrm>
            <a:off x="1187624" y="1916832"/>
            <a:ext cx="2082621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Open, </a:t>
            </a:r>
            <a:br>
              <a:rPr lang="en-US" sz="36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en-US" sz="36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reusable</a:t>
            </a:r>
            <a:endParaRPr lang="en-US" sz="36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7203732" y="2564904"/>
            <a:ext cx="190308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Interop</a:t>
            </a:r>
            <a:r>
              <a:rPr lang="en-US" sz="36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-</a:t>
            </a:r>
            <a:br>
              <a:rPr lang="en-US" sz="36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en-US" sz="36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erable</a:t>
            </a:r>
            <a:endParaRPr lang="en-US" sz="36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1403648" y="3645024"/>
            <a:ext cx="341632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Standard tools</a:t>
            </a:r>
            <a:endParaRPr lang="en-US" sz="36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grpSp>
        <p:nvGrpSpPr>
          <p:cNvPr id="136" name="Group 135"/>
          <p:cNvGrpSpPr/>
          <p:nvPr/>
        </p:nvGrpSpPr>
        <p:grpSpPr>
          <a:xfrm>
            <a:off x="395536" y="5445224"/>
            <a:ext cx="8568952" cy="864096"/>
            <a:chOff x="395536" y="5445224"/>
            <a:chExt cx="8568952" cy="864096"/>
          </a:xfrm>
        </p:grpSpPr>
        <p:sp>
          <p:nvSpPr>
            <p:cNvPr id="134" name="Left-Right Arrow 133"/>
            <p:cNvSpPr/>
            <p:nvPr/>
          </p:nvSpPr>
          <p:spPr>
            <a:xfrm>
              <a:off x="395536" y="5445224"/>
              <a:ext cx="5904656" cy="864096"/>
            </a:xfrm>
            <a:prstGeom prst="leftRightArrow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bg1"/>
                  </a:solidFill>
                </a:rPr>
                <a:t>Knowledge engineering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sp>
          <p:nvSpPr>
            <p:cNvPr id="135" name="Left-Right Arrow 134"/>
            <p:cNvSpPr/>
            <p:nvPr/>
          </p:nvSpPr>
          <p:spPr>
            <a:xfrm>
              <a:off x="6300192" y="5445224"/>
              <a:ext cx="2664296" cy="864096"/>
            </a:xfrm>
            <a:prstGeom prst="leftRightArrow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bg1"/>
                  </a:solidFill>
                </a:rPr>
                <a:t>Software engineering</a:t>
              </a:r>
              <a:endParaRPr lang="en-GB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2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" grpId="0" build="allAtOnce" animBg="1"/>
      <p:bldP spid="128" grpId="0" build="allAtOnce"/>
      <p:bldP spid="129" grpId="0" build="allAtOnce"/>
      <p:bldP spid="130" grpId="0" build="allAtOnce"/>
      <p:bldP spid="138" grpId="0" build="allAtOnce"/>
      <p:bldP spid="139" grpId="0" build="allAtOnce"/>
      <p:bldP spid="148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7772400" cy="648072"/>
          </a:xfrm>
        </p:spPr>
        <p:txBody>
          <a:bodyPr/>
          <a:lstStyle/>
          <a:p>
            <a:r>
              <a:rPr lang="en-GB" dirty="0" smtClean="0"/>
              <a:t>Tool-based standards</a:t>
            </a:r>
            <a:endParaRPr lang="en-GB" dirty="0"/>
          </a:p>
        </p:txBody>
      </p:sp>
      <p:sp>
        <p:nvSpPr>
          <p:cNvPr id="3" name="Rounded Rectangle 2"/>
          <p:cNvSpPr/>
          <p:nvPr/>
        </p:nvSpPr>
        <p:spPr>
          <a:xfrm>
            <a:off x="251520" y="2861647"/>
            <a:ext cx="1296144" cy="576064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Reference Model</a:t>
            </a:r>
            <a:endParaRPr lang="en-GB" dirty="0"/>
          </a:p>
        </p:txBody>
      </p:sp>
      <p:grpSp>
        <p:nvGrpSpPr>
          <p:cNvPr id="123" name="Group 122"/>
          <p:cNvGrpSpPr/>
          <p:nvPr/>
        </p:nvGrpSpPr>
        <p:grpSpPr>
          <a:xfrm>
            <a:off x="1691680" y="1124744"/>
            <a:ext cx="1188146" cy="3168352"/>
            <a:chOff x="1691680" y="1124744"/>
            <a:chExt cx="1188146" cy="3168352"/>
          </a:xfrm>
        </p:grpSpPr>
        <p:sp>
          <p:nvSpPr>
            <p:cNvPr id="5" name="Isosceles Triangle 4"/>
            <p:cNvSpPr/>
            <p:nvPr/>
          </p:nvSpPr>
          <p:spPr>
            <a:xfrm>
              <a:off x="1835696" y="1988840"/>
              <a:ext cx="792088" cy="576064"/>
            </a:xfrm>
            <a:prstGeom prst="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cene3d>
              <a:camera prst="perspectiveFront" fov="5100000">
                <a:rot lat="0" lon="2100000" rev="0"/>
              </a:camera>
              <a:lightRig rig="flood" dir="t">
                <a:rot lat="0" lon="0" rev="13800000"/>
              </a:lightRig>
            </a:scene3d>
            <a:sp3d extrusionH="107950" prstMaterial="plastic">
              <a:bevelT w="82550" h="63500" prst="divot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Isosceles Triangle 7"/>
            <p:cNvSpPr/>
            <p:nvPr/>
          </p:nvSpPr>
          <p:spPr>
            <a:xfrm>
              <a:off x="1835696" y="2420888"/>
              <a:ext cx="792088" cy="576064"/>
            </a:xfrm>
            <a:prstGeom prst="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cene3d>
              <a:camera prst="perspectiveFront" fov="5100000">
                <a:rot lat="0" lon="2100000" rev="0"/>
              </a:camera>
              <a:lightRig rig="flood" dir="t">
                <a:rot lat="0" lon="0" rev="13800000"/>
              </a:lightRig>
            </a:scene3d>
            <a:sp3d extrusionH="107950" prstMaterial="plastic">
              <a:bevelT w="82550" h="63500" prst="divot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Isosceles Triangle 8"/>
            <p:cNvSpPr/>
            <p:nvPr/>
          </p:nvSpPr>
          <p:spPr>
            <a:xfrm>
              <a:off x="1835696" y="2852936"/>
              <a:ext cx="792088" cy="576064"/>
            </a:xfrm>
            <a:prstGeom prst="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cene3d>
              <a:camera prst="perspectiveFront" fov="5100000">
                <a:rot lat="0" lon="2100000" rev="0"/>
              </a:camera>
              <a:lightRig rig="flood" dir="t">
                <a:rot lat="0" lon="0" rev="13800000"/>
              </a:lightRig>
            </a:scene3d>
            <a:sp3d extrusionH="107950" prstMaterial="plastic">
              <a:bevelT w="82550" h="63500" prst="divot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Isosceles Triangle 9"/>
            <p:cNvSpPr/>
            <p:nvPr/>
          </p:nvSpPr>
          <p:spPr>
            <a:xfrm>
              <a:off x="1835696" y="3284984"/>
              <a:ext cx="792088" cy="576064"/>
            </a:xfrm>
            <a:prstGeom prst="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cene3d>
              <a:camera prst="perspectiveFront" fov="5100000">
                <a:rot lat="0" lon="2100000" rev="0"/>
              </a:camera>
              <a:lightRig rig="flood" dir="t">
                <a:rot lat="0" lon="0" rev="13800000"/>
              </a:lightRig>
            </a:scene3d>
            <a:sp3d extrusionH="107950" prstMaterial="plastic">
              <a:bevelT w="82550" h="63500" prst="divot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Isosceles Triangle 10"/>
            <p:cNvSpPr/>
            <p:nvPr/>
          </p:nvSpPr>
          <p:spPr>
            <a:xfrm>
              <a:off x="1835696" y="3717032"/>
              <a:ext cx="792088" cy="576064"/>
            </a:xfrm>
            <a:prstGeom prst="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cene3d>
              <a:camera prst="perspectiveFront" fov="5100000">
                <a:rot lat="0" lon="2100000" rev="0"/>
              </a:camera>
              <a:lightRig rig="flood" dir="t">
                <a:rot lat="0" lon="0" rev="13800000"/>
              </a:lightRig>
            </a:scene3d>
            <a:sp3d extrusionH="107950" prstMaterial="plastic">
              <a:bevelT w="82550" h="63500" prst="divot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691680" y="1124744"/>
              <a:ext cx="118814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600" dirty="0" smtClean="0"/>
                <a:t>Int’l</a:t>
              </a:r>
            </a:p>
            <a:p>
              <a:pPr algn="ctr"/>
              <a:r>
                <a:rPr lang="en-GB" sz="1600" dirty="0" smtClean="0"/>
                <a:t>archetypes</a:t>
              </a:r>
              <a:endParaRPr lang="en-GB" sz="1600" dirty="0"/>
            </a:p>
          </p:txBody>
        </p:sp>
      </p:grpSp>
      <p:grpSp>
        <p:nvGrpSpPr>
          <p:cNvPr id="128" name="Group 127"/>
          <p:cNvGrpSpPr/>
          <p:nvPr/>
        </p:nvGrpSpPr>
        <p:grpSpPr>
          <a:xfrm>
            <a:off x="4445986" y="2276872"/>
            <a:ext cx="1566174" cy="1224136"/>
            <a:chOff x="4445986" y="2276872"/>
            <a:chExt cx="1566174" cy="1224136"/>
          </a:xfrm>
        </p:grpSpPr>
        <p:sp>
          <p:nvSpPr>
            <p:cNvPr id="20" name="Isosceles Triangle 19"/>
            <p:cNvSpPr/>
            <p:nvPr/>
          </p:nvSpPr>
          <p:spPr>
            <a:xfrm>
              <a:off x="4788024" y="2276872"/>
              <a:ext cx="1224136" cy="1224136"/>
            </a:xfrm>
            <a:prstGeom prst="triangle">
              <a:avLst>
                <a:gd name="adj" fmla="val 53434"/>
              </a:avLst>
            </a:prstGeom>
            <a:solidFill>
              <a:srgbClr val="FF0000"/>
            </a:solidFill>
            <a:ln>
              <a:solidFill>
                <a:schemeClr val="accent2">
                  <a:lumMod val="20000"/>
                  <a:lumOff val="80000"/>
                </a:schemeClr>
              </a:solidFill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cene3d>
              <a:camera prst="perspectiveFront" fov="5100000">
                <a:rot lat="0" lon="2100000" rev="0"/>
              </a:camera>
              <a:lightRig rig="flood" dir="t">
                <a:rot lat="0" lon="0" rev="13800000"/>
              </a:lightRig>
            </a:scene3d>
            <a:sp3d extrusionH="107950" prstMaterial="plastic">
              <a:bevelT w="82550" h="63500" prst="divot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bg1"/>
                  </a:solidFill>
                </a:rPr>
                <a:t>OPT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cxnSp>
          <p:nvCxnSpPr>
            <p:cNvPr id="42" name="Straight Arrow Connector 41"/>
            <p:cNvCxnSpPr>
              <a:stCxn id="16" idx="5"/>
              <a:endCxn id="20" idx="1"/>
            </p:cNvCxnSpPr>
            <p:nvPr/>
          </p:nvCxnSpPr>
          <p:spPr>
            <a:xfrm>
              <a:off x="4445986" y="2852936"/>
              <a:ext cx="669090" cy="3600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7" name="Group 126"/>
          <p:cNvGrpSpPr/>
          <p:nvPr/>
        </p:nvGrpSpPr>
        <p:grpSpPr>
          <a:xfrm>
            <a:off x="3707904" y="1116033"/>
            <a:ext cx="1341653" cy="3761838"/>
            <a:chOff x="3707904" y="1116033"/>
            <a:chExt cx="1341653" cy="3761838"/>
          </a:xfrm>
        </p:grpSpPr>
        <p:sp>
          <p:nvSpPr>
            <p:cNvPr id="16" name="Isosceles Triangle 15"/>
            <p:cNvSpPr/>
            <p:nvPr/>
          </p:nvSpPr>
          <p:spPr>
            <a:xfrm>
              <a:off x="4067944" y="2636912"/>
              <a:ext cx="504056" cy="432048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20000"/>
                  <a:lumOff val="80000"/>
                </a:schemeClr>
              </a:solidFill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cene3d>
              <a:camera prst="perspectiveFront" fov="5100000">
                <a:rot lat="0" lon="2100000" rev="0"/>
              </a:camera>
              <a:lightRig rig="flood" dir="t">
                <a:rot lat="0" lon="0" rev="13800000"/>
              </a:lightRig>
            </a:scene3d>
            <a:sp3d extrusionH="107950" prstMaterial="plastic">
              <a:bevelT w="82550" h="63500" prst="divot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861411" y="1116033"/>
              <a:ext cx="118814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600" dirty="0" smtClean="0"/>
                <a:t>Nat’l / local</a:t>
              </a:r>
            </a:p>
            <a:p>
              <a:pPr algn="ctr"/>
              <a:r>
                <a:rPr lang="en-GB" sz="1600" dirty="0" smtClean="0"/>
                <a:t>templates</a:t>
              </a:r>
              <a:endParaRPr lang="en-GB" sz="1600" dirty="0"/>
            </a:p>
          </p:txBody>
        </p:sp>
        <p:sp>
          <p:nvSpPr>
            <p:cNvPr id="73" name="Can 72"/>
            <p:cNvSpPr/>
            <p:nvPr/>
          </p:nvSpPr>
          <p:spPr>
            <a:xfrm>
              <a:off x="3707904" y="4661847"/>
              <a:ext cx="360040" cy="216024"/>
            </a:xfrm>
            <a:prstGeom prst="can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bg1"/>
                  </a:solidFill>
                </a:rPr>
                <a:t>s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sp>
          <p:nvSpPr>
            <p:cNvPr id="74" name="Can 73"/>
            <p:cNvSpPr/>
            <p:nvPr/>
          </p:nvSpPr>
          <p:spPr>
            <a:xfrm>
              <a:off x="4139952" y="4661847"/>
              <a:ext cx="360040" cy="216024"/>
            </a:xfrm>
            <a:prstGeom prst="can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bg1"/>
                  </a:solidFill>
                </a:rPr>
                <a:t>e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sp>
          <p:nvSpPr>
            <p:cNvPr id="75" name="Can 74"/>
            <p:cNvSpPr/>
            <p:nvPr/>
          </p:nvSpPr>
          <p:spPr>
            <a:xfrm>
              <a:off x="4572000" y="4661847"/>
              <a:ext cx="432048" cy="216024"/>
            </a:xfrm>
            <a:prstGeom prst="can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err="1" smtClean="0">
                  <a:solidFill>
                    <a:schemeClr val="bg1"/>
                  </a:solidFill>
                </a:rPr>
                <a:t>ts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cxnSp>
          <p:nvCxnSpPr>
            <p:cNvPr id="78" name="Straight Arrow Connector 77"/>
            <p:cNvCxnSpPr>
              <a:stCxn id="73" idx="1"/>
              <a:endCxn id="16" idx="3"/>
            </p:cNvCxnSpPr>
            <p:nvPr/>
          </p:nvCxnSpPr>
          <p:spPr>
            <a:xfrm rot="5400000" flipH="1" flipV="1">
              <a:off x="3307505" y="3649380"/>
              <a:ext cx="1592887" cy="432048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/>
            <p:cNvCxnSpPr>
              <a:stCxn id="74" idx="1"/>
              <a:endCxn id="16" idx="3"/>
            </p:cNvCxnSpPr>
            <p:nvPr/>
          </p:nvCxnSpPr>
          <p:spPr>
            <a:xfrm rot="5400000" flipH="1" flipV="1">
              <a:off x="3523529" y="3865404"/>
              <a:ext cx="1592887" cy="1588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>
              <a:stCxn id="75" idx="1"/>
              <a:endCxn id="16" idx="3"/>
            </p:cNvCxnSpPr>
            <p:nvPr/>
          </p:nvCxnSpPr>
          <p:spPr>
            <a:xfrm rot="16200000" flipV="1">
              <a:off x="3757555" y="3631378"/>
              <a:ext cx="1592887" cy="468052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6" name="Group 125"/>
          <p:cNvGrpSpPr/>
          <p:nvPr/>
        </p:nvGrpSpPr>
        <p:grpSpPr>
          <a:xfrm>
            <a:off x="2699792" y="4301807"/>
            <a:ext cx="1872208" cy="1287433"/>
            <a:chOff x="2699792" y="4301807"/>
            <a:chExt cx="1872208" cy="1287433"/>
          </a:xfrm>
        </p:grpSpPr>
        <p:sp>
          <p:nvSpPr>
            <p:cNvPr id="71" name="Can 70"/>
            <p:cNvSpPr/>
            <p:nvPr/>
          </p:nvSpPr>
          <p:spPr>
            <a:xfrm>
              <a:off x="3059832" y="5157192"/>
              <a:ext cx="1512168" cy="432048"/>
            </a:xfrm>
            <a:prstGeom prst="can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bg1"/>
                  </a:solidFill>
                </a:rPr>
                <a:t>terminology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sp>
          <p:nvSpPr>
            <p:cNvPr id="72" name="Can 71"/>
            <p:cNvSpPr/>
            <p:nvPr/>
          </p:nvSpPr>
          <p:spPr>
            <a:xfrm>
              <a:off x="3203848" y="4661847"/>
              <a:ext cx="360040" cy="216024"/>
            </a:xfrm>
            <a:prstGeom prst="ca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bg1"/>
                  </a:solidFill>
                </a:rPr>
                <a:t>f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sp>
          <p:nvSpPr>
            <p:cNvPr id="77" name="Can 76"/>
            <p:cNvSpPr/>
            <p:nvPr/>
          </p:nvSpPr>
          <p:spPr>
            <a:xfrm>
              <a:off x="2699792" y="4661847"/>
              <a:ext cx="432048" cy="216024"/>
            </a:xfrm>
            <a:prstGeom prst="ca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bg1"/>
                  </a:solidFill>
                </a:rPr>
                <a:t>re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cxnSp>
          <p:nvCxnSpPr>
            <p:cNvPr id="88" name="Straight Arrow Connector 87"/>
            <p:cNvCxnSpPr>
              <a:stCxn id="72" idx="1"/>
            </p:cNvCxnSpPr>
            <p:nvPr/>
          </p:nvCxnSpPr>
          <p:spPr>
            <a:xfrm rot="16200000" flipV="1">
              <a:off x="3041830" y="4319809"/>
              <a:ext cx="360040" cy="324036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>
              <a:stCxn id="77" idx="1"/>
              <a:endCxn id="15" idx="3"/>
            </p:cNvCxnSpPr>
            <p:nvPr/>
          </p:nvCxnSpPr>
          <p:spPr>
            <a:xfrm rot="5400000" flipH="1" flipV="1">
              <a:off x="2816541" y="4418556"/>
              <a:ext cx="342566" cy="144016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5" name="Group 124"/>
          <p:cNvGrpSpPr/>
          <p:nvPr/>
        </p:nvGrpSpPr>
        <p:grpSpPr>
          <a:xfrm>
            <a:off x="2429762" y="1124744"/>
            <a:ext cx="1764197" cy="3194537"/>
            <a:chOff x="2429762" y="1124744"/>
            <a:chExt cx="1764197" cy="3194537"/>
          </a:xfrm>
        </p:grpSpPr>
        <p:sp>
          <p:nvSpPr>
            <p:cNvPr id="12" name="Isosceles Triangle 11"/>
            <p:cNvSpPr/>
            <p:nvPr/>
          </p:nvSpPr>
          <p:spPr>
            <a:xfrm>
              <a:off x="2771800" y="1916832"/>
              <a:ext cx="432048" cy="314217"/>
            </a:xfrm>
            <a:prstGeom prst="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cene3d>
              <a:camera prst="perspectiveFront" fov="5100000">
                <a:rot lat="0" lon="2100000" rev="0"/>
              </a:camera>
              <a:lightRig rig="flood" dir="t">
                <a:rot lat="0" lon="0" rev="13800000"/>
              </a:lightRig>
            </a:scene3d>
            <a:sp3d extrusionH="107950" prstMaterial="plastic">
              <a:bevelT w="82550" h="63500" prst="divot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Isosceles Triangle 13"/>
            <p:cNvSpPr/>
            <p:nvPr/>
          </p:nvSpPr>
          <p:spPr>
            <a:xfrm>
              <a:off x="3347864" y="3140968"/>
              <a:ext cx="432048" cy="314217"/>
            </a:xfrm>
            <a:prstGeom prst="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cene3d>
              <a:camera prst="perspectiveFront" fov="5100000">
                <a:rot lat="0" lon="2100000" rev="0"/>
              </a:camera>
              <a:lightRig rig="flood" dir="t">
                <a:rot lat="0" lon="0" rev="13800000"/>
              </a:lightRig>
            </a:scene3d>
            <a:sp3d extrusionH="107950" prstMaterial="plastic">
              <a:bevelT w="82550" h="63500" prst="divot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Isosceles Triangle 14"/>
            <p:cNvSpPr/>
            <p:nvPr/>
          </p:nvSpPr>
          <p:spPr>
            <a:xfrm>
              <a:off x="2843808" y="4005064"/>
              <a:ext cx="432048" cy="314217"/>
            </a:xfrm>
            <a:prstGeom prst="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cene3d>
              <a:camera prst="perspectiveFront" fov="5100000">
                <a:rot lat="0" lon="2100000" rev="0"/>
              </a:camera>
              <a:lightRig rig="flood" dir="t">
                <a:rot lat="0" lon="0" rev="13800000"/>
              </a:lightRig>
            </a:scene3d>
            <a:sp3d extrusionH="107950" prstMaterial="plastic">
              <a:bevelT w="82550" h="63500" prst="divot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781291" y="1124744"/>
              <a:ext cx="118814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600" dirty="0" smtClean="0"/>
                <a:t>Nat’l / local</a:t>
              </a:r>
            </a:p>
            <a:p>
              <a:pPr algn="ctr"/>
              <a:r>
                <a:rPr lang="en-GB" sz="1600" dirty="0" smtClean="0"/>
                <a:t>archetypes</a:t>
              </a:r>
              <a:endParaRPr lang="en-GB" sz="1600" dirty="0"/>
            </a:p>
          </p:txBody>
        </p:sp>
        <p:cxnSp>
          <p:nvCxnSpPr>
            <p:cNvPr id="31" name="Straight Arrow Connector 30"/>
            <p:cNvCxnSpPr>
              <a:stCxn id="12" idx="4"/>
              <a:endCxn id="16" idx="1"/>
            </p:cNvCxnSpPr>
            <p:nvPr/>
          </p:nvCxnSpPr>
          <p:spPr>
            <a:xfrm rot="16200000" flipH="1">
              <a:off x="3387960" y="2046937"/>
              <a:ext cx="621887" cy="99011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4" idx="5"/>
              <a:endCxn id="16" idx="1"/>
            </p:cNvCxnSpPr>
            <p:nvPr/>
          </p:nvCxnSpPr>
          <p:spPr>
            <a:xfrm flipV="1">
              <a:off x="3671900" y="2852936"/>
              <a:ext cx="522058" cy="44514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8" idx="5"/>
              <a:endCxn id="16" idx="1"/>
            </p:cNvCxnSpPr>
            <p:nvPr/>
          </p:nvCxnSpPr>
          <p:spPr>
            <a:xfrm>
              <a:off x="2429762" y="2708920"/>
              <a:ext cx="1764196" cy="14401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>
              <a:stCxn id="9" idx="5"/>
              <a:endCxn id="14" idx="1"/>
            </p:cNvCxnSpPr>
            <p:nvPr/>
          </p:nvCxnSpPr>
          <p:spPr>
            <a:xfrm>
              <a:off x="2429762" y="3140968"/>
              <a:ext cx="1026114" cy="15710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Isosceles Triangle 12"/>
            <p:cNvSpPr/>
            <p:nvPr/>
          </p:nvSpPr>
          <p:spPr>
            <a:xfrm>
              <a:off x="2843808" y="3474823"/>
              <a:ext cx="432048" cy="314217"/>
            </a:xfrm>
            <a:prstGeom prst="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cene3d>
              <a:camera prst="perspectiveFront" fov="5100000">
                <a:rot lat="0" lon="2100000" rev="0"/>
              </a:camera>
              <a:lightRig rig="flood" dir="t">
                <a:rot lat="0" lon="0" rev="13800000"/>
              </a:lightRig>
            </a:scene3d>
            <a:sp3d extrusionH="107950" prstMaterial="plastic">
              <a:bevelT w="82550" h="63500" prst="divot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5727144" y="2888940"/>
            <a:ext cx="1725176" cy="2232247"/>
            <a:chOff x="5727144" y="2888940"/>
            <a:chExt cx="1725176" cy="2232247"/>
          </a:xfrm>
        </p:grpSpPr>
        <p:sp>
          <p:nvSpPr>
            <p:cNvPr id="59" name="Parallelogram 58"/>
            <p:cNvSpPr/>
            <p:nvPr/>
          </p:nvSpPr>
          <p:spPr>
            <a:xfrm>
              <a:off x="6516216" y="4085783"/>
              <a:ext cx="936104" cy="576064"/>
            </a:xfrm>
            <a:prstGeom prst="parallelogram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cene3d>
              <a:camera prst="perspectiveFront" fov="5100000">
                <a:rot lat="0" lon="2100000" rev="0"/>
              </a:camera>
              <a:lightRig rig="flood" dir="t">
                <a:rot lat="0" lon="0" rev="13800000"/>
              </a:lightRig>
            </a:scene3d>
            <a:sp3d extrusionH="107950" prstMaterial="plastic">
              <a:bevelT w="82550" h="63500" prst="divot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bg1"/>
                  </a:solidFill>
                </a:rPr>
                <a:t>GUI XML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cxnSp>
          <p:nvCxnSpPr>
            <p:cNvPr id="60" name="Straight Arrow Connector 59"/>
            <p:cNvCxnSpPr>
              <a:stCxn id="20" idx="5"/>
              <a:endCxn id="59" idx="5"/>
            </p:cNvCxnSpPr>
            <p:nvPr/>
          </p:nvCxnSpPr>
          <p:spPr>
            <a:xfrm>
              <a:off x="5727144" y="2888940"/>
              <a:ext cx="861080" cy="1484875"/>
            </a:xfrm>
            <a:prstGeom prst="straightConnector1">
              <a:avLst/>
            </a:prstGeom>
            <a:ln w="28575">
              <a:solidFill>
                <a:schemeClr val="tx1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Elbow Connector 111"/>
            <p:cNvCxnSpPr>
              <a:stCxn id="59" idx="3"/>
              <a:endCxn id="122" idx="2"/>
            </p:cNvCxnSpPr>
            <p:nvPr/>
          </p:nvCxnSpPr>
          <p:spPr>
            <a:xfrm rot="16200000" flipH="1">
              <a:off x="6808604" y="4765503"/>
              <a:ext cx="459341" cy="252028"/>
            </a:xfrm>
            <a:prstGeom prst="bentConnector2">
              <a:avLst/>
            </a:prstGeom>
            <a:ln>
              <a:solidFill>
                <a:schemeClr val="accent4">
                  <a:lumMod val="20000"/>
                  <a:lumOff val="8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3" name="Group 142"/>
          <p:cNvGrpSpPr/>
          <p:nvPr/>
        </p:nvGrpSpPr>
        <p:grpSpPr>
          <a:xfrm>
            <a:off x="5727144" y="2573615"/>
            <a:ext cx="2589272" cy="2547573"/>
            <a:chOff x="5727144" y="2573615"/>
            <a:chExt cx="2589272" cy="2547573"/>
          </a:xfrm>
        </p:grpSpPr>
        <p:sp>
          <p:nvSpPr>
            <p:cNvPr id="26" name="Parallelogram 25"/>
            <p:cNvSpPr/>
            <p:nvPr/>
          </p:nvSpPr>
          <p:spPr>
            <a:xfrm>
              <a:off x="7380312" y="2573615"/>
              <a:ext cx="936104" cy="576064"/>
            </a:xfrm>
            <a:prstGeom prst="parallelogram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cene3d>
              <a:camera prst="perspectiveFront" fov="5100000">
                <a:rot lat="0" lon="2100000" rev="0"/>
              </a:camera>
              <a:lightRig rig="flood" dir="t">
                <a:rot lat="0" lon="0" rev="13800000"/>
              </a:lightRig>
            </a:scene3d>
            <a:sp3d extrusionH="107950" prstMaterial="plastic">
              <a:bevelT w="82550" h="63500" prst="divot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err="1" smtClean="0">
                  <a:solidFill>
                    <a:schemeClr val="bg1"/>
                  </a:solidFill>
                </a:rPr>
                <a:t>Msg</a:t>
              </a:r>
              <a:r>
                <a:rPr lang="en-GB" dirty="0" smtClean="0">
                  <a:solidFill>
                    <a:schemeClr val="bg1"/>
                  </a:solidFill>
                </a:rPr>
                <a:t> XSD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cxnSp>
          <p:nvCxnSpPr>
            <p:cNvPr id="55" name="Straight Arrow Connector 54"/>
            <p:cNvCxnSpPr>
              <a:stCxn id="20" idx="5"/>
            </p:cNvCxnSpPr>
            <p:nvPr/>
          </p:nvCxnSpPr>
          <p:spPr>
            <a:xfrm flipV="1">
              <a:off x="5727144" y="2861647"/>
              <a:ext cx="1797184" cy="27293"/>
            </a:xfrm>
            <a:prstGeom prst="straightConnector1">
              <a:avLst/>
            </a:prstGeom>
            <a:ln w="28575">
              <a:solidFill>
                <a:schemeClr val="tx1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Parallelogram 63"/>
            <p:cNvSpPr/>
            <p:nvPr/>
          </p:nvSpPr>
          <p:spPr>
            <a:xfrm>
              <a:off x="7380312" y="3365703"/>
              <a:ext cx="936104" cy="576064"/>
            </a:xfrm>
            <a:prstGeom prst="parallelogram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cene3d>
              <a:camera prst="perspectiveFront" fov="5100000">
                <a:rot lat="0" lon="2100000" rev="0"/>
              </a:camera>
              <a:lightRig rig="flood" dir="t">
                <a:rot lat="0" lon="0" rev="13800000"/>
              </a:lightRig>
            </a:scene3d>
            <a:sp3d extrusionH="107950" prstMaterial="plastic">
              <a:bevelT w="82550" h="63500" prst="divot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err="1" smtClean="0">
                  <a:solidFill>
                    <a:schemeClr val="bg1"/>
                  </a:solidFill>
                </a:rPr>
                <a:t>DocXSD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cxnSp>
          <p:nvCxnSpPr>
            <p:cNvPr id="67" name="Straight Arrow Connector 66"/>
            <p:cNvCxnSpPr>
              <a:stCxn id="20" idx="5"/>
              <a:endCxn id="64" idx="5"/>
            </p:cNvCxnSpPr>
            <p:nvPr/>
          </p:nvCxnSpPr>
          <p:spPr>
            <a:xfrm>
              <a:off x="5727144" y="2888940"/>
              <a:ext cx="1725176" cy="764795"/>
            </a:xfrm>
            <a:prstGeom prst="straightConnector1">
              <a:avLst/>
            </a:prstGeom>
            <a:ln w="28575">
              <a:solidFill>
                <a:schemeClr val="tx1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>
              <a:endCxn id="122" idx="6"/>
            </p:cNvCxnSpPr>
            <p:nvPr/>
          </p:nvCxnSpPr>
          <p:spPr>
            <a:xfrm rot="5400000">
              <a:off x="7146287" y="4383105"/>
              <a:ext cx="1188132" cy="288034"/>
            </a:xfrm>
            <a:prstGeom prst="bentConnector2">
              <a:avLst/>
            </a:prstGeom>
            <a:ln>
              <a:solidFill>
                <a:schemeClr val="accent4">
                  <a:lumMod val="20000"/>
                  <a:lumOff val="8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2" name="Group 141"/>
          <p:cNvGrpSpPr/>
          <p:nvPr/>
        </p:nvGrpSpPr>
        <p:grpSpPr>
          <a:xfrm>
            <a:off x="899591" y="3437711"/>
            <a:ext cx="5970631" cy="2952909"/>
            <a:chOff x="899591" y="3437711"/>
            <a:chExt cx="5970631" cy="2952909"/>
          </a:xfrm>
        </p:grpSpPr>
        <p:cxnSp>
          <p:nvCxnSpPr>
            <p:cNvPr id="107" name="Shape 106"/>
            <p:cNvCxnSpPr>
              <a:stCxn id="3" idx="2"/>
              <a:endCxn id="101" idx="2"/>
            </p:cNvCxnSpPr>
            <p:nvPr/>
          </p:nvCxnSpPr>
          <p:spPr>
            <a:xfrm rot="16200000" flipH="1">
              <a:off x="2588763" y="1748539"/>
              <a:ext cx="2592288" cy="5970631"/>
            </a:xfrm>
            <a:prstGeom prst="bentConnector2">
              <a:avLst/>
            </a:prstGeom>
            <a:ln w="38100">
              <a:solidFill>
                <a:schemeClr val="accent4">
                  <a:lumMod val="20000"/>
                  <a:lumOff val="80000"/>
                </a:schemeClr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627784" y="6021288"/>
              <a:ext cx="20697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All data in one RM</a:t>
              </a:r>
              <a:endParaRPr lang="en-GB" dirty="0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5364088" y="3501007"/>
            <a:ext cx="2514247" cy="2745016"/>
            <a:chOff x="5442129" y="3501007"/>
            <a:chExt cx="2514247" cy="2745016"/>
          </a:xfrm>
        </p:grpSpPr>
        <p:sp>
          <p:nvSpPr>
            <p:cNvPr id="101" name="Can 100"/>
            <p:cNvSpPr/>
            <p:nvPr/>
          </p:nvSpPr>
          <p:spPr>
            <a:xfrm>
              <a:off x="6948264" y="5813975"/>
              <a:ext cx="1008112" cy="432048"/>
            </a:xfrm>
            <a:prstGeom prst="can">
              <a:avLst/>
            </a:prstGeom>
            <a:solidFill>
              <a:schemeClr val="tx1"/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tx2">
                      <a:lumMod val="50000"/>
                    </a:schemeClr>
                  </a:solidFill>
                </a:rPr>
                <a:t>data</a:t>
              </a:r>
              <a:endParaRPr lang="en-GB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cxnSp>
          <p:nvCxnSpPr>
            <p:cNvPr id="110" name="Elbow Connector 109"/>
            <p:cNvCxnSpPr>
              <a:stCxn id="20" idx="3"/>
              <a:endCxn id="101" idx="1"/>
            </p:cNvCxnSpPr>
            <p:nvPr/>
          </p:nvCxnSpPr>
          <p:spPr>
            <a:xfrm rot="16200000" flipH="1">
              <a:off x="5290741" y="3652395"/>
              <a:ext cx="2312967" cy="2010191"/>
            </a:xfrm>
            <a:prstGeom prst="bentConnector3">
              <a:avLst>
                <a:gd name="adj1" fmla="val 89534"/>
              </a:avLst>
            </a:prstGeom>
            <a:ln>
              <a:solidFill>
                <a:schemeClr val="accent4">
                  <a:lumMod val="20000"/>
                  <a:lumOff val="8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TextBox 128"/>
            <p:cNvSpPr txBox="1"/>
            <p:nvPr/>
          </p:nvSpPr>
          <p:spPr>
            <a:xfrm>
              <a:off x="5796136" y="5301208"/>
              <a:ext cx="96212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native</a:t>
              </a:r>
            </a:p>
            <a:p>
              <a:r>
                <a:rPr lang="en-GB" sz="1400" dirty="0" err="1" smtClean="0"/>
                <a:t>openEHR</a:t>
              </a:r>
              <a:endParaRPr lang="en-GB" sz="1400" dirty="0"/>
            </a:p>
          </p:txBody>
        </p:sp>
      </p:grpSp>
      <p:grpSp>
        <p:nvGrpSpPr>
          <p:cNvPr id="139" name="Group 138"/>
          <p:cNvGrpSpPr/>
          <p:nvPr/>
        </p:nvGrpSpPr>
        <p:grpSpPr>
          <a:xfrm>
            <a:off x="5727144" y="980728"/>
            <a:ext cx="1869192" cy="4833247"/>
            <a:chOff x="5727144" y="980728"/>
            <a:chExt cx="1869192" cy="4833247"/>
          </a:xfrm>
        </p:grpSpPr>
        <p:sp>
          <p:nvSpPr>
            <p:cNvPr id="21" name="Folded Corner 20"/>
            <p:cNvSpPr/>
            <p:nvPr/>
          </p:nvSpPr>
          <p:spPr>
            <a:xfrm>
              <a:off x="6660232" y="980728"/>
              <a:ext cx="648072" cy="432048"/>
            </a:xfrm>
            <a:prstGeom prst="foldedCorner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  <a:effectLst>
              <a:innerShdw blurRad="635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bg1"/>
                  </a:solidFill>
                </a:rPr>
                <a:t>java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sp>
          <p:nvSpPr>
            <p:cNvPr id="24" name="Folded Corner 23"/>
            <p:cNvSpPr/>
            <p:nvPr/>
          </p:nvSpPr>
          <p:spPr>
            <a:xfrm>
              <a:off x="6660232" y="1556792"/>
              <a:ext cx="648072" cy="432048"/>
            </a:xfrm>
            <a:prstGeom prst="foldedCorner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  <a:effectLst>
              <a:innerShdw blurRad="635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bg1"/>
                  </a:solidFill>
                </a:rPr>
                <a:t>C#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sp>
          <p:nvSpPr>
            <p:cNvPr id="25" name="Folded Corner 24"/>
            <p:cNvSpPr/>
            <p:nvPr/>
          </p:nvSpPr>
          <p:spPr>
            <a:xfrm>
              <a:off x="6660232" y="2132856"/>
              <a:ext cx="648072" cy="432048"/>
            </a:xfrm>
            <a:prstGeom prst="foldedCorner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  <a:effectLst>
              <a:innerShdw blurRad="635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bg1"/>
                  </a:solidFill>
                </a:rPr>
                <a:t>etc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cxnSp>
          <p:nvCxnSpPr>
            <p:cNvPr id="46" name="Straight Arrow Connector 45"/>
            <p:cNvCxnSpPr>
              <a:stCxn id="20" idx="5"/>
              <a:endCxn id="21" idx="1"/>
            </p:cNvCxnSpPr>
            <p:nvPr/>
          </p:nvCxnSpPr>
          <p:spPr>
            <a:xfrm flipV="1">
              <a:off x="5727144" y="1196752"/>
              <a:ext cx="933088" cy="1692188"/>
            </a:xfrm>
            <a:prstGeom prst="straightConnector1">
              <a:avLst/>
            </a:prstGeom>
            <a:ln w="28575">
              <a:solidFill>
                <a:schemeClr val="tx1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20" idx="5"/>
              <a:endCxn id="24" idx="1"/>
            </p:cNvCxnSpPr>
            <p:nvPr/>
          </p:nvCxnSpPr>
          <p:spPr>
            <a:xfrm flipV="1">
              <a:off x="5727144" y="1772816"/>
              <a:ext cx="933088" cy="1116124"/>
            </a:xfrm>
            <a:prstGeom prst="straightConnector1">
              <a:avLst/>
            </a:prstGeom>
            <a:ln w="28575">
              <a:solidFill>
                <a:schemeClr val="tx1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stCxn id="20" idx="5"/>
              <a:endCxn id="25" idx="1"/>
            </p:cNvCxnSpPr>
            <p:nvPr/>
          </p:nvCxnSpPr>
          <p:spPr>
            <a:xfrm flipV="1">
              <a:off x="5727144" y="2348880"/>
              <a:ext cx="933088" cy="540060"/>
            </a:xfrm>
            <a:prstGeom prst="straightConnector1">
              <a:avLst/>
            </a:prstGeom>
            <a:ln w="28575">
              <a:solidFill>
                <a:schemeClr val="tx1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Oval 121"/>
            <p:cNvSpPr/>
            <p:nvPr/>
          </p:nvSpPr>
          <p:spPr>
            <a:xfrm>
              <a:off x="7164288" y="4869160"/>
              <a:ext cx="432048" cy="504056"/>
            </a:xfrm>
            <a:prstGeom prst="ellipse">
              <a:avLst/>
            </a:prstGeom>
            <a:solidFill>
              <a:schemeClr val="tx1">
                <a:lumMod val="85000"/>
              </a:schemeClr>
            </a:soli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cene3d>
              <a:camera prst="perspectiveFront" fov="5100000">
                <a:rot lat="0" lon="2100000" rev="0"/>
              </a:camera>
              <a:lightRig rig="flood" dir="t">
                <a:rot lat="0" lon="0" rev="13800000"/>
              </a:lightRig>
            </a:scene3d>
            <a:sp3d extrusionH="107950" prstMaterial="plastic">
              <a:bevelT w="82550" h="63500" prst="divot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32" name="Elbow Connector 131"/>
            <p:cNvCxnSpPr>
              <a:stCxn id="21" idx="3"/>
              <a:endCxn id="122" idx="6"/>
            </p:cNvCxnSpPr>
            <p:nvPr/>
          </p:nvCxnSpPr>
          <p:spPr>
            <a:xfrm>
              <a:off x="7308304" y="1196752"/>
              <a:ext cx="288032" cy="3924436"/>
            </a:xfrm>
            <a:prstGeom prst="bentConnector3">
              <a:avLst>
                <a:gd name="adj1" fmla="val 500480"/>
              </a:avLst>
            </a:prstGeom>
            <a:ln>
              <a:solidFill>
                <a:schemeClr val="accent4">
                  <a:lumMod val="20000"/>
                  <a:lumOff val="8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>
              <a:stCxn id="122" idx="4"/>
              <a:endCxn id="101" idx="1"/>
            </p:cNvCxnSpPr>
            <p:nvPr/>
          </p:nvCxnSpPr>
          <p:spPr>
            <a:xfrm rot="5400000">
              <a:off x="7156917" y="5590579"/>
              <a:ext cx="440759" cy="6033"/>
            </a:xfrm>
            <a:prstGeom prst="line">
              <a:avLst/>
            </a:prstGeom>
            <a:ln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6" name="Group 145"/>
          <p:cNvGrpSpPr/>
          <p:nvPr/>
        </p:nvGrpSpPr>
        <p:grpSpPr>
          <a:xfrm>
            <a:off x="7596336" y="5157192"/>
            <a:ext cx="1408852" cy="648072"/>
            <a:chOff x="7596336" y="5157192"/>
            <a:chExt cx="1408852" cy="648072"/>
          </a:xfrm>
        </p:grpSpPr>
        <p:sp>
          <p:nvSpPr>
            <p:cNvPr id="144" name="Lightning Bolt 143"/>
            <p:cNvSpPr/>
            <p:nvPr/>
          </p:nvSpPr>
          <p:spPr>
            <a:xfrm flipH="1">
              <a:off x="7596336" y="5445224"/>
              <a:ext cx="432048" cy="360040"/>
            </a:xfrm>
            <a:prstGeom prst="lightningBolt">
              <a:avLst/>
            </a:prstGeom>
            <a:solidFill>
              <a:srgbClr val="FF0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7884368" y="5157192"/>
              <a:ext cx="11208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Querying</a:t>
              </a:r>
              <a:endParaRPr lang="en-GB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7772400" cy="648072"/>
          </a:xfrm>
        </p:spPr>
        <p:txBody>
          <a:bodyPr/>
          <a:lstStyle/>
          <a:p>
            <a:r>
              <a:rPr lang="en-GB" dirty="0" smtClean="0"/>
              <a:t>Tool-based standards</a:t>
            </a:r>
            <a:endParaRPr lang="en-GB" dirty="0"/>
          </a:p>
        </p:txBody>
      </p:sp>
      <p:sp>
        <p:nvSpPr>
          <p:cNvPr id="3" name="Rounded Rectangle 2"/>
          <p:cNvSpPr/>
          <p:nvPr/>
        </p:nvSpPr>
        <p:spPr>
          <a:xfrm>
            <a:off x="251520" y="2914971"/>
            <a:ext cx="886301" cy="393912"/>
          </a:xfrm>
          <a:prstGeom prst="roundRect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Reference Model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5" name="Isosceles Triangle 4"/>
          <p:cNvSpPr/>
          <p:nvPr/>
        </p:nvSpPr>
        <p:spPr>
          <a:xfrm>
            <a:off x="1334777" y="2318147"/>
            <a:ext cx="541628" cy="393912"/>
          </a:xfrm>
          <a:prstGeom prst="triangle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8" name="Isosceles Triangle 7"/>
          <p:cNvSpPr/>
          <p:nvPr/>
        </p:nvSpPr>
        <p:spPr>
          <a:xfrm>
            <a:off x="1334777" y="2613581"/>
            <a:ext cx="541628" cy="393912"/>
          </a:xfrm>
          <a:prstGeom prst="triangle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9" name="Isosceles Triangle 8"/>
          <p:cNvSpPr/>
          <p:nvPr/>
        </p:nvSpPr>
        <p:spPr>
          <a:xfrm>
            <a:off x="1334777" y="2909015"/>
            <a:ext cx="541628" cy="393912"/>
          </a:xfrm>
          <a:prstGeom prst="triangle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10" name="Isosceles Triangle 9"/>
          <p:cNvSpPr/>
          <p:nvPr/>
        </p:nvSpPr>
        <p:spPr>
          <a:xfrm>
            <a:off x="1334777" y="3204448"/>
            <a:ext cx="541628" cy="393912"/>
          </a:xfrm>
          <a:prstGeom prst="triangle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11" name="Isosceles Triangle 10"/>
          <p:cNvSpPr/>
          <p:nvPr/>
        </p:nvSpPr>
        <p:spPr>
          <a:xfrm>
            <a:off x="1334777" y="3499882"/>
            <a:ext cx="541628" cy="393912"/>
          </a:xfrm>
          <a:prstGeom prst="triangle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20" name="Isosceles Triangle 19"/>
          <p:cNvSpPr/>
          <p:nvPr/>
        </p:nvSpPr>
        <p:spPr>
          <a:xfrm>
            <a:off x="3353574" y="2515103"/>
            <a:ext cx="837062" cy="837062"/>
          </a:xfrm>
          <a:prstGeom prst="triangle">
            <a:avLst>
              <a:gd name="adj" fmla="val 53434"/>
            </a:avLst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OPT</a:t>
            </a:r>
            <a:endParaRPr lang="en-GB" sz="1000" dirty="0">
              <a:solidFill>
                <a:schemeClr val="bg1"/>
              </a:solidFill>
            </a:endParaRPr>
          </a:p>
        </p:txBody>
      </p:sp>
      <p:cxnSp>
        <p:nvCxnSpPr>
          <p:cNvPr id="42" name="Straight Arrow Connector 41"/>
          <p:cNvCxnSpPr>
            <a:stCxn id="16" idx="5"/>
            <a:endCxn id="20" idx="1"/>
          </p:cNvCxnSpPr>
          <p:nvPr/>
        </p:nvCxnSpPr>
        <p:spPr>
          <a:xfrm>
            <a:off x="3119689" y="2909015"/>
            <a:ext cx="457523" cy="24619"/>
          </a:xfrm>
          <a:prstGeom prst="straightConnector1">
            <a:avLst/>
          </a:prstGeom>
          <a:ln w="28575">
            <a:solidFill>
              <a:schemeClr val="tx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Isosceles Triangle 15"/>
          <p:cNvSpPr/>
          <p:nvPr/>
        </p:nvSpPr>
        <p:spPr>
          <a:xfrm>
            <a:off x="2861185" y="2761298"/>
            <a:ext cx="344673" cy="295434"/>
          </a:xfrm>
          <a:prstGeom prst="triangle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73" name="Can 72"/>
          <p:cNvSpPr/>
          <p:nvPr/>
        </p:nvSpPr>
        <p:spPr>
          <a:xfrm>
            <a:off x="2614990" y="4145945"/>
            <a:ext cx="246195" cy="147717"/>
          </a:xfrm>
          <a:prstGeom prst="can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s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74" name="Can 73"/>
          <p:cNvSpPr/>
          <p:nvPr/>
        </p:nvSpPr>
        <p:spPr>
          <a:xfrm>
            <a:off x="2910424" y="4145945"/>
            <a:ext cx="246195" cy="147717"/>
          </a:xfrm>
          <a:prstGeom prst="can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e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75" name="Can 74"/>
          <p:cNvSpPr/>
          <p:nvPr/>
        </p:nvSpPr>
        <p:spPr>
          <a:xfrm>
            <a:off x="3205857" y="4145945"/>
            <a:ext cx="295434" cy="147717"/>
          </a:xfrm>
          <a:prstGeom prst="can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err="1" smtClean="0">
                <a:solidFill>
                  <a:schemeClr val="bg1"/>
                </a:solidFill>
              </a:rPr>
              <a:t>ts</a:t>
            </a:r>
            <a:endParaRPr lang="en-GB" sz="1000" dirty="0">
              <a:solidFill>
                <a:schemeClr val="bg1"/>
              </a:solidFill>
            </a:endParaRPr>
          </a:p>
        </p:txBody>
      </p:sp>
      <p:cxnSp>
        <p:nvCxnSpPr>
          <p:cNvPr id="78" name="Straight Arrow Connector 77"/>
          <p:cNvCxnSpPr>
            <a:stCxn id="73" idx="1"/>
            <a:endCxn id="16" idx="3"/>
          </p:cNvCxnSpPr>
          <p:nvPr/>
        </p:nvCxnSpPr>
        <p:spPr>
          <a:xfrm rot="5400000" flipH="1" flipV="1">
            <a:off x="2341198" y="3453622"/>
            <a:ext cx="1089213" cy="295434"/>
          </a:xfrm>
          <a:prstGeom prst="straightConnector1">
            <a:avLst/>
          </a:prstGeom>
          <a:ln w="9525">
            <a:solidFill>
              <a:schemeClr val="tx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74" idx="1"/>
            <a:endCxn id="16" idx="3"/>
          </p:cNvCxnSpPr>
          <p:nvPr/>
        </p:nvCxnSpPr>
        <p:spPr>
          <a:xfrm rot="5400000" flipH="1" flipV="1">
            <a:off x="2488914" y="3601339"/>
            <a:ext cx="1089213" cy="1086"/>
          </a:xfrm>
          <a:prstGeom prst="straightConnector1">
            <a:avLst/>
          </a:prstGeom>
          <a:ln w="9525">
            <a:solidFill>
              <a:schemeClr val="tx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75" idx="1"/>
            <a:endCxn id="16" idx="3"/>
          </p:cNvCxnSpPr>
          <p:nvPr/>
        </p:nvCxnSpPr>
        <p:spPr>
          <a:xfrm rot="16200000" flipV="1">
            <a:off x="2648941" y="3441312"/>
            <a:ext cx="1089213" cy="320053"/>
          </a:xfrm>
          <a:prstGeom prst="straightConnector1">
            <a:avLst/>
          </a:prstGeom>
          <a:ln w="9525">
            <a:solidFill>
              <a:schemeClr val="tx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Can 70"/>
          <p:cNvSpPr/>
          <p:nvPr/>
        </p:nvSpPr>
        <p:spPr>
          <a:xfrm>
            <a:off x="2171839" y="4484661"/>
            <a:ext cx="1034018" cy="295434"/>
          </a:xfrm>
          <a:prstGeom prst="can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terminology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72" name="Can 71"/>
          <p:cNvSpPr/>
          <p:nvPr/>
        </p:nvSpPr>
        <p:spPr>
          <a:xfrm>
            <a:off x="2270317" y="4145945"/>
            <a:ext cx="246195" cy="147717"/>
          </a:xfrm>
          <a:prstGeom prst="can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f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77" name="Can 76"/>
          <p:cNvSpPr/>
          <p:nvPr/>
        </p:nvSpPr>
        <p:spPr>
          <a:xfrm>
            <a:off x="1925644" y="4145945"/>
            <a:ext cx="295434" cy="147717"/>
          </a:xfrm>
          <a:prstGeom prst="can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re</a:t>
            </a:r>
            <a:endParaRPr lang="en-GB" sz="1000" dirty="0">
              <a:solidFill>
                <a:schemeClr val="bg1"/>
              </a:solidFill>
            </a:endParaRPr>
          </a:p>
        </p:txBody>
      </p:sp>
      <p:cxnSp>
        <p:nvCxnSpPr>
          <p:cNvPr id="88" name="Straight Arrow Connector 87"/>
          <p:cNvCxnSpPr>
            <a:stCxn id="72" idx="1"/>
          </p:cNvCxnSpPr>
          <p:nvPr/>
        </p:nvCxnSpPr>
        <p:spPr>
          <a:xfrm rot="16200000" flipV="1">
            <a:off x="2159529" y="3912060"/>
            <a:ext cx="246195" cy="221575"/>
          </a:xfrm>
          <a:prstGeom prst="straightConnector1">
            <a:avLst/>
          </a:prstGeom>
          <a:ln w="9525">
            <a:solidFill>
              <a:schemeClr val="tx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77" idx="1"/>
            <a:endCxn id="15" idx="3"/>
          </p:cNvCxnSpPr>
          <p:nvPr/>
        </p:nvCxnSpPr>
        <p:spPr>
          <a:xfrm rot="5400000" flipH="1" flipV="1">
            <a:off x="2005477" y="3979583"/>
            <a:ext cx="234246" cy="98478"/>
          </a:xfrm>
          <a:prstGeom prst="straightConnector1">
            <a:avLst/>
          </a:prstGeom>
          <a:ln w="9525">
            <a:solidFill>
              <a:schemeClr val="tx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Isosceles Triangle 11"/>
          <p:cNvSpPr/>
          <p:nvPr/>
        </p:nvSpPr>
        <p:spPr>
          <a:xfrm>
            <a:off x="1974883" y="2268908"/>
            <a:ext cx="295434" cy="214861"/>
          </a:xfrm>
          <a:prstGeom prst="triangle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14" name="Isosceles Triangle 13"/>
          <p:cNvSpPr/>
          <p:nvPr/>
        </p:nvSpPr>
        <p:spPr>
          <a:xfrm>
            <a:off x="2368795" y="3105971"/>
            <a:ext cx="295434" cy="214861"/>
          </a:xfrm>
          <a:prstGeom prst="triangle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15" name="Isosceles Triangle 14"/>
          <p:cNvSpPr/>
          <p:nvPr/>
        </p:nvSpPr>
        <p:spPr>
          <a:xfrm>
            <a:off x="2024122" y="3696838"/>
            <a:ext cx="295434" cy="214861"/>
          </a:xfrm>
          <a:prstGeom prst="triangle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>
              <a:solidFill>
                <a:schemeClr val="bg1"/>
              </a:solidFill>
            </a:endParaRPr>
          </a:p>
        </p:txBody>
      </p:sp>
      <p:cxnSp>
        <p:nvCxnSpPr>
          <p:cNvPr id="31" name="Straight Arrow Connector 30"/>
          <p:cNvCxnSpPr>
            <a:stCxn id="12" idx="4"/>
            <a:endCxn id="16" idx="1"/>
          </p:cNvCxnSpPr>
          <p:nvPr/>
        </p:nvCxnSpPr>
        <p:spPr>
          <a:xfrm rot="16200000" flipH="1">
            <a:off x="2396213" y="2357874"/>
            <a:ext cx="425245" cy="677036"/>
          </a:xfrm>
          <a:prstGeom prst="straightConnector1">
            <a:avLst/>
          </a:prstGeom>
          <a:ln w="28575">
            <a:solidFill>
              <a:schemeClr val="tx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4" idx="5"/>
            <a:endCxn id="16" idx="1"/>
          </p:cNvCxnSpPr>
          <p:nvPr/>
        </p:nvCxnSpPr>
        <p:spPr>
          <a:xfrm flipV="1">
            <a:off x="2590370" y="2909015"/>
            <a:ext cx="356982" cy="304387"/>
          </a:xfrm>
          <a:prstGeom prst="straightConnector1">
            <a:avLst/>
          </a:prstGeom>
          <a:ln w="28575">
            <a:solidFill>
              <a:schemeClr val="tx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8" idx="5"/>
            <a:endCxn id="16" idx="1"/>
          </p:cNvCxnSpPr>
          <p:nvPr/>
        </p:nvCxnSpPr>
        <p:spPr>
          <a:xfrm>
            <a:off x="1740998" y="2810537"/>
            <a:ext cx="1206354" cy="98478"/>
          </a:xfrm>
          <a:prstGeom prst="straightConnector1">
            <a:avLst/>
          </a:prstGeom>
          <a:ln w="28575">
            <a:solidFill>
              <a:schemeClr val="tx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stCxn id="9" idx="5"/>
            <a:endCxn id="14" idx="1"/>
          </p:cNvCxnSpPr>
          <p:nvPr/>
        </p:nvCxnSpPr>
        <p:spPr>
          <a:xfrm>
            <a:off x="1740998" y="3105971"/>
            <a:ext cx="701655" cy="107431"/>
          </a:xfrm>
          <a:prstGeom prst="straightConnector1">
            <a:avLst/>
          </a:prstGeom>
          <a:ln w="28575">
            <a:solidFill>
              <a:schemeClr val="tx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Isosceles Triangle 12"/>
          <p:cNvSpPr/>
          <p:nvPr/>
        </p:nvSpPr>
        <p:spPr>
          <a:xfrm>
            <a:off x="2024122" y="3334260"/>
            <a:ext cx="295434" cy="214861"/>
          </a:xfrm>
          <a:prstGeom prst="triangle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59" name="Parallelogram 58"/>
          <p:cNvSpPr/>
          <p:nvPr/>
        </p:nvSpPr>
        <p:spPr>
          <a:xfrm>
            <a:off x="4535309" y="3752033"/>
            <a:ext cx="640106" cy="393912"/>
          </a:xfrm>
          <a:prstGeom prst="parallelogram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GUI XML</a:t>
            </a:r>
            <a:endParaRPr lang="en-GB" sz="1000" dirty="0">
              <a:solidFill>
                <a:schemeClr val="bg1"/>
              </a:solidFill>
            </a:endParaRPr>
          </a:p>
        </p:txBody>
      </p:sp>
      <p:cxnSp>
        <p:nvCxnSpPr>
          <p:cNvPr id="60" name="Straight Arrow Connector 59"/>
          <p:cNvCxnSpPr>
            <a:stCxn id="20" idx="5"/>
            <a:endCxn id="59" idx="5"/>
          </p:cNvCxnSpPr>
          <p:nvPr/>
        </p:nvCxnSpPr>
        <p:spPr>
          <a:xfrm>
            <a:off x="3995743" y="2933634"/>
            <a:ext cx="588805" cy="1015355"/>
          </a:xfrm>
          <a:prstGeom prst="straightConnector1">
            <a:avLst/>
          </a:prstGeom>
          <a:ln w="28575">
            <a:solidFill>
              <a:schemeClr val="tx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Elbow Connector 111"/>
          <p:cNvCxnSpPr>
            <a:stCxn id="59" idx="3"/>
            <a:endCxn id="122" idx="2"/>
          </p:cNvCxnSpPr>
          <p:nvPr/>
        </p:nvCxnSpPr>
        <p:spPr>
          <a:xfrm rot="16200000" flipH="1">
            <a:off x="4735243" y="4216825"/>
            <a:ext cx="314097" cy="172336"/>
          </a:xfrm>
          <a:prstGeom prst="bentConnector2">
            <a:avLst/>
          </a:prstGeom>
          <a:ln>
            <a:solidFill>
              <a:schemeClr val="tx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arallelogram 25"/>
          <p:cNvSpPr/>
          <p:nvPr/>
        </p:nvSpPr>
        <p:spPr>
          <a:xfrm>
            <a:off x="5126176" y="2718015"/>
            <a:ext cx="640106" cy="393912"/>
          </a:xfrm>
          <a:prstGeom prst="parallelogram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err="1" smtClean="0">
                <a:solidFill>
                  <a:schemeClr val="bg1"/>
                </a:solidFill>
              </a:rPr>
              <a:t>Msg</a:t>
            </a:r>
            <a:r>
              <a:rPr lang="en-GB" sz="1000" dirty="0" smtClean="0">
                <a:solidFill>
                  <a:schemeClr val="bg1"/>
                </a:solidFill>
              </a:rPr>
              <a:t> XSD</a:t>
            </a:r>
            <a:endParaRPr lang="en-GB" sz="1000" dirty="0">
              <a:solidFill>
                <a:schemeClr val="bg1"/>
              </a:solidFill>
            </a:endParaRPr>
          </a:p>
        </p:txBody>
      </p:sp>
      <p:cxnSp>
        <p:nvCxnSpPr>
          <p:cNvPr id="55" name="Straight Arrow Connector 54"/>
          <p:cNvCxnSpPr>
            <a:stCxn id="20" idx="5"/>
          </p:cNvCxnSpPr>
          <p:nvPr/>
        </p:nvCxnSpPr>
        <p:spPr>
          <a:xfrm flipV="1">
            <a:off x="3995743" y="2914971"/>
            <a:ext cx="1228912" cy="18663"/>
          </a:xfrm>
          <a:prstGeom prst="straightConnector1">
            <a:avLst/>
          </a:prstGeom>
          <a:ln w="28575">
            <a:solidFill>
              <a:schemeClr val="tx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Parallelogram 63"/>
          <p:cNvSpPr/>
          <p:nvPr/>
        </p:nvSpPr>
        <p:spPr>
          <a:xfrm>
            <a:off x="5126176" y="3259644"/>
            <a:ext cx="640106" cy="393912"/>
          </a:xfrm>
          <a:prstGeom prst="parallelogram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err="1" smtClean="0">
                <a:solidFill>
                  <a:schemeClr val="bg1"/>
                </a:solidFill>
              </a:rPr>
              <a:t>DocXSD</a:t>
            </a:r>
            <a:endParaRPr lang="en-GB" sz="1000" dirty="0">
              <a:solidFill>
                <a:schemeClr val="bg1"/>
              </a:solidFill>
            </a:endParaRPr>
          </a:p>
        </p:txBody>
      </p:sp>
      <p:cxnSp>
        <p:nvCxnSpPr>
          <p:cNvPr id="67" name="Straight Arrow Connector 66"/>
          <p:cNvCxnSpPr>
            <a:stCxn id="20" idx="5"/>
            <a:endCxn id="64" idx="5"/>
          </p:cNvCxnSpPr>
          <p:nvPr/>
        </p:nvCxnSpPr>
        <p:spPr>
          <a:xfrm>
            <a:off x="3995743" y="2933634"/>
            <a:ext cx="1179673" cy="522966"/>
          </a:xfrm>
          <a:prstGeom prst="straightConnector1">
            <a:avLst/>
          </a:prstGeom>
          <a:ln w="28575">
            <a:solidFill>
              <a:schemeClr val="tx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Elbow Connector 115"/>
          <p:cNvCxnSpPr>
            <a:endCxn id="122" idx="6"/>
          </p:cNvCxnSpPr>
          <p:nvPr/>
        </p:nvCxnSpPr>
        <p:spPr>
          <a:xfrm rot="5400000">
            <a:off x="4966151" y="3955342"/>
            <a:ext cx="812443" cy="196957"/>
          </a:xfrm>
          <a:prstGeom prst="bentConnector2">
            <a:avLst/>
          </a:prstGeom>
          <a:ln>
            <a:solidFill>
              <a:schemeClr val="tx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Can 100"/>
          <p:cNvSpPr/>
          <p:nvPr/>
        </p:nvSpPr>
        <p:spPr>
          <a:xfrm>
            <a:off x="4499992" y="5365815"/>
            <a:ext cx="1296144" cy="943505"/>
          </a:xfrm>
          <a:prstGeom prst="can">
            <a:avLst/>
          </a:prstGeom>
          <a:solidFill>
            <a:schemeClr val="tx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 smtClean="0">
                <a:solidFill>
                  <a:schemeClr val="bg1"/>
                </a:solidFill>
              </a:rPr>
              <a:t>data</a:t>
            </a:r>
            <a:endParaRPr lang="en-GB" sz="4400" dirty="0">
              <a:solidFill>
                <a:schemeClr val="bg1"/>
              </a:solidFill>
            </a:endParaRPr>
          </a:p>
        </p:txBody>
      </p:sp>
      <p:cxnSp>
        <p:nvCxnSpPr>
          <p:cNvPr id="110" name="Elbow Connector 109"/>
          <p:cNvCxnSpPr>
            <a:stCxn id="20" idx="3"/>
            <a:endCxn id="101" idx="1"/>
          </p:cNvCxnSpPr>
          <p:nvPr/>
        </p:nvCxnSpPr>
        <p:spPr>
          <a:xfrm rot="16200000" flipH="1">
            <a:off x="3467632" y="3685383"/>
            <a:ext cx="2013650" cy="1347214"/>
          </a:xfrm>
          <a:prstGeom prst="bentConnector3">
            <a:avLst>
              <a:gd name="adj1" fmla="val 80273"/>
            </a:avLst>
          </a:prstGeom>
          <a:ln>
            <a:solidFill>
              <a:schemeClr val="tx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olded Corner 20"/>
          <p:cNvSpPr/>
          <p:nvPr/>
        </p:nvSpPr>
        <p:spPr>
          <a:xfrm>
            <a:off x="4633787" y="1628802"/>
            <a:ext cx="443151" cy="295434"/>
          </a:xfrm>
          <a:prstGeom prst="foldedCorner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java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24" name="Folded Corner 23"/>
          <p:cNvSpPr/>
          <p:nvPr/>
        </p:nvSpPr>
        <p:spPr>
          <a:xfrm>
            <a:off x="4633787" y="2022714"/>
            <a:ext cx="443151" cy="295434"/>
          </a:xfrm>
          <a:prstGeom prst="foldedCorner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C#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25" name="Folded Corner 24"/>
          <p:cNvSpPr/>
          <p:nvPr/>
        </p:nvSpPr>
        <p:spPr>
          <a:xfrm>
            <a:off x="4633787" y="2416625"/>
            <a:ext cx="443151" cy="295434"/>
          </a:xfrm>
          <a:prstGeom prst="foldedCorner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etc</a:t>
            </a:r>
            <a:endParaRPr lang="en-GB" sz="1000" dirty="0">
              <a:solidFill>
                <a:schemeClr val="bg1"/>
              </a:solidFill>
            </a:endParaRPr>
          </a:p>
        </p:txBody>
      </p:sp>
      <p:cxnSp>
        <p:nvCxnSpPr>
          <p:cNvPr id="46" name="Straight Arrow Connector 45"/>
          <p:cNvCxnSpPr>
            <a:stCxn id="20" idx="5"/>
            <a:endCxn id="21" idx="1"/>
          </p:cNvCxnSpPr>
          <p:nvPr/>
        </p:nvCxnSpPr>
        <p:spPr>
          <a:xfrm flipV="1">
            <a:off x="3995743" y="1776519"/>
            <a:ext cx="638044" cy="1157115"/>
          </a:xfrm>
          <a:prstGeom prst="straightConnector1">
            <a:avLst/>
          </a:prstGeom>
          <a:ln w="28575">
            <a:solidFill>
              <a:schemeClr val="tx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20" idx="5"/>
            <a:endCxn id="24" idx="1"/>
          </p:cNvCxnSpPr>
          <p:nvPr/>
        </p:nvCxnSpPr>
        <p:spPr>
          <a:xfrm flipV="1">
            <a:off x="3995743" y="2170430"/>
            <a:ext cx="638044" cy="763204"/>
          </a:xfrm>
          <a:prstGeom prst="straightConnector1">
            <a:avLst/>
          </a:prstGeom>
          <a:ln w="28575">
            <a:solidFill>
              <a:schemeClr val="tx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20" idx="5"/>
            <a:endCxn id="25" idx="1"/>
          </p:cNvCxnSpPr>
          <p:nvPr/>
        </p:nvCxnSpPr>
        <p:spPr>
          <a:xfrm flipV="1">
            <a:off x="3995743" y="2564342"/>
            <a:ext cx="638044" cy="369292"/>
          </a:xfrm>
          <a:prstGeom prst="straightConnector1">
            <a:avLst/>
          </a:prstGeom>
          <a:ln w="28575">
            <a:solidFill>
              <a:schemeClr val="tx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Oval 121"/>
          <p:cNvSpPr/>
          <p:nvPr/>
        </p:nvSpPr>
        <p:spPr>
          <a:xfrm>
            <a:off x="4978460" y="4287705"/>
            <a:ext cx="295434" cy="344673"/>
          </a:xfrm>
          <a:prstGeom prst="ellipse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>
              <a:solidFill>
                <a:schemeClr val="bg1"/>
              </a:solidFill>
            </a:endParaRPr>
          </a:p>
        </p:txBody>
      </p:sp>
      <p:cxnSp>
        <p:nvCxnSpPr>
          <p:cNvPr id="132" name="Elbow Connector 131"/>
          <p:cNvCxnSpPr>
            <a:stCxn id="21" idx="3"/>
            <a:endCxn id="122" idx="6"/>
          </p:cNvCxnSpPr>
          <p:nvPr/>
        </p:nvCxnSpPr>
        <p:spPr>
          <a:xfrm>
            <a:off x="5076937" y="1776519"/>
            <a:ext cx="196956" cy="2683523"/>
          </a:xfrm>
          <a:prstGeom prst="bentConnector3">
            <a:avLst>
              <a:gd name="adj1" fmla="val 500480"/>
            </a:avLst>
          </a:prstGeom>
          <a:ln>
            <a:solidFill>
              <a:schemeClr val="tx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>
            <a:stCxn id="122" idx="4"/>
            <a:endCxn id="101" idx="1"/>
          </p:cNvCxnSpPr>
          <p:nvPr/>
        </p:nvCxnSpPr>
        <p:spPr>
          <a:xfrm rot="16200000" flipH="1">
            <a:off x="4770402" y="4988152"/>
            <a:ext cx="733437" cy="21887"/>
          </a:xfrm>
          <a:prstGeom prst="line">
            <a:avLst/>
          </a:prstGeom>
          <a:ln>
            <a:solidFill>
              <a:schemeClr val="tx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Lightning Bolt 143"/>
          <p:cNvSpPr/>
          <p:nvPr/>
        </p:nvSpPr>
        <p:spPr>
          <a:xfrm flipH="1">
            <a:off x="5273893" y="5104954"/>
            <a:ext cx="295434" cy="246195"/>
          </a:xfrm>
          <a:prstGeom prst="lightningBolt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5470849" y="4860449"/>
            <a:ext cx="1846980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3200" dirty="0" smtClean="0"/>
              <a:t>Querying</a:t>
            </a:r>
            <a:endParaRPr lang="en-GB" sz="1000" dirty="0"/>
          </a:p>
        </p:txBody>
      </p:sp>
      <p:grpSp>
        <p:nvGrpSpPr>
          <p:cNvPr id="117" name="Group 116"/>
          <p:cNvGrpSpPr/>
          <p:nvPr/>
        </p:nvGrpSpPr>
        <p:grpSpPr>
          <a:xfrm>
            <a:off x="5717043" y="2420889"/>
            <a:ext cx="1879293" cy="1035710"/>
            <a:chOff x="5717043" y="2420889"/>
            <a:chExt cx="1879293" cy="1035710"/>
          </a:xfrm>
        </p:grpSpPr>
        <p:sp>
          <p:nvSpPr>
            <p:cNvPr id="76" name="Parallelogram 75"/>
            <p:cNvSpPr/>
            <p:nvPr/>
          </p:nvSpPr>
          <p:spPr>
            <a:xfrm>
              <a:off x="6516216" y="2420889"/>
              <a:ext cx="1080120" cy="648072"/>
            </a:xfrm>
            <a:prstGeom prst="parallelogram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cene3d>
              <a:camera prst="perspectiveFront" fov="5100000">
                <a:rot lat="0" lon="2100000" rev="0"/>
              </a:camera>
              <a:lightRig rig="flood" dir="t">
                <a:rot lat="0" lon="0" rev="13800000"/>
              </a:lightRig>
            </a:scene3d>
            <a:sp3d extrusionH="107950" prstMaterial="plastic">
              <a:bevelT w="82550" h="63500" prst="divot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bg1"/>
                  </a:solidFill>
                </a:rPr>
                <a:t>CDA XSD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cxnSp>
          <p:nvCxnSpPr>
            <p:cNvPr id="82" name="Straight Arrow Connector 81"/>
            <p:cNvCxnSpPr>
              <a:stCxn id="76" idx="5"/>
              <a:endCxn id="64" idx="2"/>
            </p:cNvCxnSpPr>
            <p:nvPr/>
          </p:nvCxnSpPr>
          <p:spPr>
            <a:xfrm rot="10800000" flipV="1">
              <a:off x="5717043" y="2744924"/>
              <a:ext cx="880182" cy="711675"/>
            </a:xfrm>
            <a:prstGeom prst="straightConnector1">
              <a:avLst/>
            </a:prstGeom>
            <a:ln>
              <a:solidFill>
                <a:schemeClr val="accent4">
                  <a:lumMod val="20000"/>
                  <a:lumOff val="8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5" name="Group 114"/>
          <p:cNvGrpSpPr/>
          <p:nvPr/>
        </p:nvGrpSpPr>
        <p:grpSpPr>
          <a:xfrm>
            <a:off x="5717044" y="3212977"/>
            <a:ext cx="1951300" cy="648072"/>
            <a:chOff x="5717044" y="3212977"/>
            <a:chExt cx="1951300" cy="648072"/>
          </a:xfrm>
        </p:grpSpPr>
        <p:sp>
          <p:nvSpPr>
            <p:cNvPr id="79" name="Parallelogram 78"/>
            <p:cNvSpPr/>
            <p:nvPr/>
          </p:nvSpPr>
          <p:spPr>
            <a:xfrm>
              <a:off x="6444208" y="3212977"/>
              <a:ext cx="1224136" cy="648072"/>
            </a:xfrm>
            <a:prstGeom prst="parallelogram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cene3d>
              <a:camera prst="perspectiveFront" fov="5100000">
                <a:rot lat="0" lon="2100000" rev="0"/>
              </a:camera>
              <a:lightRig rig="flood" dir="t">
                <a:rot lat="0" lon="0" rev="13800000"/>
              </a:lightRig>
            </a:scene3d>
            <a:sp3d extrusionH="107950" prstMaterial="plastic">
              <a:bevelT w="82550" h="63500" prst="divot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err="1" smtClean="0">
                  <a:solidFill>
                    <a:schemeClr val="bg1"/>
                  </a:solidFill>
                </a:rPr>
                <a:t>epSOS</a:t>
              </a:r>
              <a:r>
                <a:rPr lang="en-GB" dirty="0" smtClean="0">
                  <a:solidFill>
                    <a:schemeClr val="bg1"/>
                  </a:solidFill>
                </a:rPr>
                <a:t> XSD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cxnSp>
          <p:nvCxnSpPr>
            <p:cNvPr id="83" name="Straight Arrow Connector 82"/>
            <p:cNvCxnSpPr/>
            <p:nvPr/>
          </p:nvCxnSpPr>
          <p:spPr>
            <a:xfrm rot="10800000">
              <a:off x="5717044" y="3429000"/>
              <a:ext cx="871181" cy="44409"/>
            </a:xfrm>
            <a:prstGeom prst="straightConnector1">
              <a:avLst/>
            </a:prstGeom>
            <a:ln>
              <a:solidFill>
                <a:schemeClr val="accent4">
                  <a:lumMod val="20000"/>
                  <a:lumOff val="8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Up-Down Arrow 90"/>
          <p:cNvSpPr/>
          <p:nvPr/>
        </p:nvSpPr>
        <p:spPr>
          <a:xfrm>
            <a:off x="7812360" y="764704"/>
            <a:ext cx="648072" cy="4536504"/>
          </a:xfrm>
          <a:prstGeom prst="upDown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IHE</a:t>
            </a:r>
            <a:endParaRPr lang="en-GB" dirty="0">
              <a:solidFill>
                <a:schemeClr val="bg1"/>
              </a:solidFill>
            </a:endParaRPr>
          </a:p>
        </p:txBody>
      </p:sp>
      <p:grpSp>
        <p:nvGrpSpPr>
          <p:cNvPr id="133" name="Group 132"/>
          <p:cNvGrpSpPr/>
          <p:nvPr/>
        </p:nvGrpSpPr>
        <p:grpSpPr>
          <a:xfrm>
            <a:off x="2627784" y="4941168"/>
            <a:ext cx="2520280" cy="648072"/>
            <a:chOff x="2627784" y="4941168"/>
            <a:chExt cx="2520280" cy="648072"/>
          </a:xfrm>
        </p:grpSpPr>
        <p:sp>
          <p:nvSpPr>
            <p:cNvPr id="120" name="Parallelogram 119"/>
            <p:cNvSpPr/>
            <p:nvPr/>
          </p:nvSpPr>
          <p:spPr>
            <a:xfrm>
              <a:off x="2627784" y="4941168"/>
              <a:ext cx="1080120" cy="648072"/>
            </a:xfrm>
            <a:prstGeom prst="parallelogram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cene3d>
              <a:camera prst="perspectiveFront" fov="5100000">
                <a:rot lat="0" lon="2100000" rev="0"/>
              </a:camera>
              <a:lightRig rig="flood" dir="t">
                <a:rot lat="0" lon="0" rev="13800000"/>
              </a:lightRig>
            </a:scene3d>
            <a:sp3d extrusionH="107950" prstMaterial="plastic">
              <a:bevelT w="82550" h="63500" prst="divot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bg1"/>
                  </a:solidFill>
                </a:rPr>
                <a:t>13606 XSD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cxnSp>
          <p:nvCxnSpPr>
            <p:cNvPr id="130" name="Elbow Connector 129"/>
            <p:cNvCxnSpPr>
              <a:stCxn id="120" idx="2"/>
              <a:endCxn id="101" idx="1"/>
            </p:cNvCxnSpPr>
            <p:nvPr/>
          </p:nvCxnSpPr>
          <p:spPr>
            <a:xfrm>
              <a:off x="3626895" y="5265204"/>
              <a:ext cx="1521169" cy="100611"/>
            </a:xfrm>
            <a:prstGeom prst="bentConnector2">
              <a:avLst/>
            </a:prstGeom>
            <a:ln>
              <a:solidFill>
                <a:schemeClr val="accent4">
                  <a:lumMod val="20000"/>
                  <a:lumOff val="8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9" name="Group 138"/>
          <p:cNvGrpSpPr/>
          <p:nvPr/>
        </p:nvGrpSpPr>
        <p:grpSpPr>
          <a:xfrm>
            <a:off x="5717043" y="1556792"/>
            <a:ext cx="2030393" cy="1358180"/>
            <a:chOff x="5717043" y="1556792"/>
            <a:chExt cx="2030393" cy="1358180"/>
          </a:xfrm>
        </p:grpSpPr>
        <p:sp>
          <p:nvSpPr>
            <p:cNvPr id="135" name="Parallelogram 134"/>
            <p:cNvSpPr/>
            <p:nvPr/>
          </p:nvSpPr>
          <p:spPr>
            <a:xfrm>
              <a:off x="6523300" y="1556792"/>
              <a:ext cx="1224136" cy="648072"/>
            </a:xfrm>
            <a:prstGeom prst="parallelogram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cene3d>
              <a:camera prst="perspectiveFront" fov="5100000">
                <a:rot lat="0" lon="2100000" rev="0"/>
              </a:camera>
              <a:lightRig rig="flood" dir="t">
                <a:rot lat="0" lon="0" rev="13800000"/>
              </a:lightRig>
            </a:scene3d>
            <a:sp3d extrusionH="107950" prstMaterial="plastic">
              <a:bevelT w="82550" h="63500" prst="divot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bg1"/>
                  </a:solidFill>
                </a:rPr>
                <a:t>HL7v2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cxnSp>
          <p:nvCxnSpPr>
            <p:cNvPr id="136" name="Straight Arrow Connector 135"/>
            <p:cNvCxnSpPr>
              <a:endCxn id="26" idx="2"/>
            </p:cNvCxnSpPr>
            <p:nvPr/>
          </p:nvCxnSpPr>
          <p:spPr>
            <a:xfrm rot="5400000">
              <a:off x="5643308" y="1890961"/>
              <a:ext cx="1097746" cy="950275"/>
            </a:xfrm>
            <a:prstGeom prst="straightConnector1">
              <a:avLst/>
            </a:prstGeom>
            <a:ln>
              <a:solidFill>
                <a:schemeClr val="accent4">
                  <a:lumMod val="20000"/>
                  <a:lumOff val="8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key....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Is the operational template (OPT) – this is the joining point between the semantic specifications and deployable software artefacts that can be used by normal developers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15628</TotalTime>
  <Words>797</Words>
  <Application>Microsoft Office PowerPoint</Application>
  <PresentationFormat>On-screen Show (4:3)</PresentationFormat>
  <Paragraphs>300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Metro</vt:lpstr>
      <vt:lpstr>Models, architecture, frameworks in e-health</vt:lpstr>
      <vt:lpstr>The Archetype framework</vt:lpstr>
      <vt:lpstr>Historical Industry Structure</vt:lpstr>
      <vt:lpstr>Historical Industry Structure</vt:lpstr>
      <vt:lpstr>Archetype approach</vt:lpstr>
      <vt:lpstr>Archetype approach</vt:lpstr>
      <vt:lpstr>Tool-based standards</vt:lpstr>
      <vt:lpstr>Tool-based standards</vt:lpstr>
      <vt:lpstr>The key....</vt:lpstr>
      <vt:lpstr>Key Outcomes</vt:lpstr>
      <vt:lpstr>Slide 11</vt:lpstr>
      <vt:lpstr>It’s a game-changer...</vt:lpstr>
      <vt:lpstr>How openEHR uses the framework</vt:lpstr>
      <vt:lpstr>The Semantic architecture of openEHR</vt:lpstr>
      <vt:lpstr>Strategic significance of the framework</vt:lpstr>
      <vt:lpstr>Benefits...</vt:lpstr>
      <vt:lpstr>Integration and Computability for standards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Ocean Informatics</dc:title>
  <dc:creator>Sam Heard</dc:creator>
  <cp:lastModifiedBy>Thomas</cp:lastModifiedBy>
  <cp:revision>267</cp:revision>
  <dcterms:created xsi:type="dcterms:W3CDTF">2008-08-03T01:08:28Z</dcterms:created>
  <dcterms:modified xsi:type="dcterms:W3CDTF">2011-07-07T16:08:37Z</dcterms:modified>
</cp:coreProperties>
</file>